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9" r:id="rId6"/>
    <p:sldId id="268" r:id="rId7"/>
    <p:sldId id="265" r:id="rId8"/>
    <p:sldId id="267" r:id="rId9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AFBB5-6BE4-3393-2DB4-13A73B2E5704}" v="29" dt="2025-11-17T09:59:19.9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23" autoAdjust="0"/>
  </p:normalViewPr>
  <p:slideViewPr>
    <p:cSldViewPr snapToGrid="0">
      <p:cViewPr varScale="1">
        <p:scale>
          <a:sx n="84" d="100"/>
          <a:sy n="84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F45D8-D3AB-4A9F-A834-79C2C0632A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68AB3-C239-4716-9965-9E8D4C9D4D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5B98C-21BE-4838-B315-DB0D93D6090A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18412-155B-4D15-9E84-E2036045A2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39358-FB2A-48A9-845B-1D373C3FB7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727B-6E0A-42AB-9EA3-6A30FA6DD5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8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0E66A-D795-4505-822D-97B6065DCFEB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79080"/>
            <a:ext cx="5436235" cy="3910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B1B9-4126-4A75-8C87-836E59421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011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4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1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74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4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B1B9-4126-4A75-8C87-836E59421C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0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ver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20442"/>
            <a:ext cx="12210420" cy="56458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2" y="0"/>
            <a:ext cx="12210420" cy="1213920"/>
          </a:xfrm>
          <a:prstGeom prst="rect">
            <a:avLst/>
          </a:prstGeom>
          <a:gradFill flip="none" rotWithShape="1">
            <a:gsLst>
              <a:gs pos="39000">
                <a:schemeClr val="tx2"/>
              </a:gs>
              <a:gs pos="59000">
                <a:srgbClr val="6A2268"/>
              </a:gs>
            </a:gsLst>
            <a:lin ang="0" scaled="1"/>
            <a:tileRect/>
          </a:gradFill>
          <a:ln>
            <a:noFill/>
          </a:ln>
          <a:effectLst>
            <a:outerShdw blurRad="165100" dist="139700" dir="558000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err="1"/>
          </a:p>
        </p:txBody>
      </p:sp>
      <p:grpSp>
        <p:nvGrpSpPr>
          <p:cNvPr id="20" name="Group 19"/>
          <p:cNvGrpSpPr/>
          <p:nvPr/>
        </p:nvGrpSpPr>
        <p:grpSpPr>
          <a:xfrm>
            <a:off x="864230" y="5669526"/>
            <a:ext cx="2180646" cy="333000"/>
            <a:chOff x="844550" y="5673366"/>
            <a:chExt cx="2180078" cy="333000"/>
          </a:xfrm>
        </p:grpSpPr>
        <p:sp>
          <p:nvSpPr>
            <p:cNvPr id="18" name="Chevron 17"/>
            <p:cNvSpPr/>
            <p:nvPr/>
          </p:nvSpPr>
          <p:spPr>
            <a:xfrm flipH="1">
              <a:off x="898593" y="5673366"/>
              <a:ext cx="2126035" cy="333000"/>
            </a:xfrm>
            <a:prstGeom prst="chevron">
              <a:avLst>
                <a:gd name="adj" fmla="val 2287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err="1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flipH="1">
              <a:off x="844550" y="5673366"/>
              <a:ext cx="2050165" cy="333000"/>
            </a:xfrm>
            <a:prstGeom prst="chevron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>
                  <a:solidFill>
                    <a:schemeClr val="tx1"/>
                  </a:solidFill>
                </a:rPr>
                <a:t>June 2019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483" y="2411516"/>
            <a:ext cx="5154298" cy="1474684"/>
          </a:xfrm>
        </p:spPr>
        <p:txBody>
          <a:bodyPr anchor="b" anchorCtr="0">
            <a:normAutofit/>
          </a:bodyPr>
          <a:lstStyle>
            <a:lvl1pPr algn="l">
              <a:lnSpc>
                <a:spcPts val="4450"/>
              </a:lnSpc>
              <a:defRPr sz="50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65482" y="4343400"/>
            <a:ext cx="5154299" cy="914400"/>
          </a:xfrm>
        </p:spPr>
        <p:txBody>
          <a:bodyPr>
            <a:normAutofit/>
          </a:bodyPr>
          <a:lstStyle>
            <a:lvl1pPr marL="0" indent="0" algn="l">
              <a:buNone/>
              <a:defRPr sz="2200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 bwMode="white">
          <a:xfrm>
            <a:off x="960762" y="5678676"/>
            <a:ext cx="2105504" cy="323850"/>
          </a:xfrm>
        </p:spPr>
        <p:txBody>
          <a:bodyPr anchor="ctr" anchorCtr="0">
            <a:normAutofit/>
          </a:bodyPr>
          <a:lstStyle>
            <a:lvl1pPr>
              <a:spcBef>
                <a:spcPts val="0"/>
              </a:spcBef>
              <a:defRPr sz="1400" b="1">
                <a:solidFill>
                  <a:srgbClr val="4C565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65481" y="4114800"/>
            <a:ext cx="3694562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UoE-logo-PP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7" y="75692"/>
            <a:ext cx="3518308" cy="10424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71120" y="262474"/>
            <a:ext cx="3746332" cy="7466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ts val="2322"/>
              </a:lnSpc>
            </a:pPr>
            <a:r>
              <a:rPr lang="en-US" sz="2322" b="1">
                <a:solidFill>
                  <a:schemeClr val="bg1"/>
                </a:solidFill>
              </a:rPr>
              <a:t>Service Excellence</a:t>
            </a:r>
          </a:p>
          <a:p>
            <a:pPr>
              <a:lnSpc>
                <a:spcPts val="2322"/>
              </a:lnSpc>
            </a:pPr>
            <a:r>
              <a:rPr lang="en-US" sz="2322" err="1">
                <a:solidFill>
                  <a:schemeClr val="bg1"/>
                </a:solidFill>
              </a:rPr>
              <a:t>Programme</a:t>
            </a:r>
            <a:endParaRPr lang="en-US" sz="2322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769034" y="635000"/>
            <a:ext cx="746640" cy="1588"/>
          </a:xfrm>
          <a:prstGeom prst="line">
            <a:avLst/>
          </a:prstGeom>
          <a:ln w="18288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6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459138-6A3E-40D8-A8AE-804B4E9C2509}" type="datetime1">
              <a:rPr lang="en-GB" smtClean="0"/>
              <a:t>20/11/2025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0568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99013-01FB-42CB-BDD6-A6E12278F779}" type="datetime1">
              <a:rPr lang="en-GB" smtClean="0"/>
              <a:t>20/11/2025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black">
          <a:xfrm>
            <a:off x="455732" y="1739523"/>
            <a:ext cx="11280539" cy="1474684"/>
          </a:xfrm>
        </p:spPr>
        <p:txBody>
          <a:bodyPr anchor="b" anchorCtr="0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5732" y="3581400"/>
            <a:ext cx="6936005" cy="914400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43603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58" y="1920875"/>
            <a:ext cx="4649412" cy="366712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46CBC-116E-4C9A-8BD1-A4EEF617EEE0}" type="datetime1">
              <a:rPr lang="en-GB" smtClean="0"/>
              <a:t>20/11/2025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72661" y="2286000"/>
            <a:ext cx="978692" cy="3581400"/>
            <a:chOff x="472537" y="2286000"/>
            <a:chExt cx="978437" cy="3581400"/>
          </a:xfrm>
        </p:grpSpPr>
        <p:grpSp>
          <p:nvGrpSpPr>
            <p:cNvPr id="17" name="Group 16"/>
            <p:cNvGrpSpPr/>
            <p:nvPr/>
          </p:nvGrpSpPr>
          <p:grpSpPr>
            <a:xfrm>
              <a:off x="472537" y="2286000"/>
              <a:ext cx="978437" cy="3581400"/>
              <a:chOff x="472537" y="2286000"/>
              <a:chExt cx="978437" cy="3581400"/>
            </a:xfrm>
          </p:grpSpPr>
          <p:sp>
            <p:nvSpPr>
              <p:cNvPr id="10" name="Chevron 9"/>
              <p:cNvSpPr/>
              <p:nvPr/>
            </p:nvSpPr>
            <p:spPr>
              <a:xfrm>
                <a:off x="472537" y="2286000"/>
                <a:ext cx="656051" cy="3581400"/>
              </a:xfrm>
              <a:prstGeom prst="chevron">
                <a:avLst>
                  <a:gd name="adj" fmla="val 55138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/>
              <p:cNvSpPr/>
              <p:nvPr/>
            </p:nvSpPr>
            <p:spPr>
              <a:xfrm flipH="1">
                <a:off x="846667" y="2286000"/>
                <a:ext cx="604307" cy="35814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/>
            </p:nvSpPr>
            <p:spPr>
              <a:xfrm flipH="1">
                <a:off x="684212" y="5105400"/>
                <a:ext cx="604307" cy="7620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Chevron 15"/>
              <p:cNvSpPr/>
              <p:nvPr/>
            </p:nvSpPr>
            <p:spPr>
              <a:xfrm flipH="1">
                <a:off x="735467" y="2286000"/>
                <a:ext cx="604307" cy="838200"/>
              </a:xfrm>
              <a:prstGeom prst="chevron">
                <a:avLst>
                  <a:gd name="adj" fmla="val 0"/>
                </a:avLst>
              </a:prstGeom>
              <a:solidFill>
                <a:srgbClr val="4C565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30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ight Triangle 17"/>
            <p:cNvSpPr/>
            <p:nvPr/>
          </p:nvSpPr>
          <p:spPr>
            <a:xfrm flipH="1" flipV="1">
              <a:off x="1128588" y="5588000"/>
              <a:ext cx="322386" cy="279400"/>
            </a:xfrm>
            <a:prstGeom prst="rtTriangle">
              <a:avLst/>
            </a:prstGeom>
            <a:solidFill>
              <a:srgbClr val="231F20"/>
            </a:solidFill>
            <a:ln>
              <a:solidFill>
                <a:srgbClr val="231F2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2" y="1920876"/>
            <a:ext cx="5318467" cy="3667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5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74047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18832-4E03-4A15-85E1-8A1381D121BB}" type="datetime1">
              <a:rPr lang="en-GB" smtClean="0"/>
              <a:t>20/11/2025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76173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2875A-8C68-4750-A482-D19898D2A1FB}" type="datetime1">
              <a:rPr lang="en-GB" smtClean="0"/>
              <a:t>20/11/2025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80225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591B-A1E7-4A65-B75D-C2283706AA9F}" type="datetime1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Edinburgh - Human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8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1386929" y="6442512"/>
            <a:ext cx="843182" cy="333000"/>
            <a:chOff x="11352212" y="6442512"/>
            <a:chExt cx="842962" cy="333000"/>
          </a:xfrm>
        </p:grpSpPr>
        <p:sp>
          <p:nvSpPr>
            <p:cNvPr id="16" name="Chevron 15"/>
            <p:cNvSpPr/>
            <p:nvPr/>
          </p:nvSpPr>
          <p:spPr>
            <a:xfrm>
              <a:off x="11352212" y="6442512"/>
              <a:ext cx="656051" cy="333000"/>
            </a:xfrm>
            <a:prstGeom prst="chevron">
              <a:avLst>
                <a:gd name="adj" fmla="val 22874"/>
              </a:avLst>
            </a:prstGeom>
            <a:solidFill>
              <a:srgbClr val="4C5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err="1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 flipH="1">
              <a:off x="11738387" y="6442512"/>
              <a:ext cx="456787" cy="333000"/>
            </a:xfrm>
            <a:prstGeom prst="chevron">
              <a:avLst>
                <a:gd name="adj" fmla="val 0"/>
              </a:avLst>
            </a:prstGeom>
            <a:solidFill>
              <a:srgbClr val="4C5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 err="1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Header-ima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-1"/>
            <a:ext cx="12210420" cy="12970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5732" y="893"/>
            <a:ext cx="11280538" cy="129612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92" y="2168526"/>
            <a:ext cx="10688177" cy="33178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732" y="6367272"/>
            <a:ext cx="1905495" cy="4907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300" b="1">
                <a:solidFill>
                  <a:schemeClr val="tx1"/>
                </a:solidFill>
              </a:defRPr>
            </a:lvl1pPr>
          </a:lstStyle>
          <a:p>
            <a:fld id="{61F76F39-00B2-402B-A723-64335857EAB0}" type="datetime1">
              <a:rPr lang="en-GB" smtClean="0"/>
              <a:t>20/11/2025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4522" y="6367270"/>
            <a:ext cx="301748" cy="4907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5D4154F-5F0D-4F50-82D2-28ABCE3346E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248400"/>
            <a:ext cx="12201273" cy="1188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00" err="1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2025" y="6367271"/>
            <a:ext cx="6611336" cy="49073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University of Edinburgh -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234991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6075" algn="l" defTabSz="457200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220663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290513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675" indent="-261938" algn="l" defTabSz="457200" rtl="0" eaLnBrk="1" latinLnBrk="0" hangingPunct="1">
        <a:spcBef>
          <a:spcPct val="20000"/>
        </a:spcBef>
        <a:buFont typeface="Lucida Grande"/>
        <a:buChar char="#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0000" y="270000"/>
            <a:ext cx="38727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HR Senior Leadership Team</a:t>
            </a:r>
          </a:p>
          <a:p>
            <a:endParaRPr lang="en-GB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4862" y="1957812"/>
            <a:ext cx="1764146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James Saville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of HR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6342" y="2939052"/>
            <a:ext cx="1886664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Denise Nesbitt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Director Organisation Development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04253" y="4355395"/>
            <a:ext cx="1886664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Phil Spencer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Director of HR Services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3154" y="3205294"/>
            <a:ext cx="1886664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Jo Roger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Director Partnering &amp; Change</a:t>
            </a:r>
          </a:p>
        </p:txBody>
      </p:sp>
      <p:cxnSp>
        <p:nvCxnSpPr>
          <p:cNvPr id="8" name="Elbow Connector 7"/>
          <p:cNvCxnSpPr>
            <a:stCxn id="4" idx="2"/>
            <a:endCxn id="12" idx="1"/>
          </p:cNvCxnSpPr>
          <p:nvPr/>
        </p:nvCxnSpPr>
        <p:spPr>
          <a:xfrm rot="16200000" flipH="1">
            <a:off x="5352191" y="2553442"/>
            <a:ext cx="838894" cy="509407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  <a:stCxn id="4" idx="2"/>
            <a:endCxn id="15" idx="3"/>
          </p:cNvCxnSpPr>
          <p:nvPr/>
        </p:nvCxnSpPr>
        <p:spPr>
          <a:xfrm rot="5400000">
            <a:off x="4600809" y="2577709"/>
            <a:ext cx="1105136" cy="727117"/>
          </a:xfrm>
          <a:prstGeom prst="bentConnector2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1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C28DA3-D5F4-4B06-9D3C-6141DF2EC212}"/>
              </a:ext>
            </a:extLst>
          </p:cNvPr>
          <p:cNvCxnSpPr>
            <a:cxnSpLocks/>
            <a:stCxn id="4" idx="2"/>
            <a:endCxn id="14" idx="0"/>
          </p:cNvCxnSpPr>
          <p:nvPr/>
        </p:nvCxnSpPr>
        <p:spPr>
          <a:xfrm>
            <a:off x="5516935" y="2388699"/>
            <a:ext cx="30650" cy="1966696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EFDD6-B5A7-4163-B576-2125AFDC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948F-6A5C-40D1-8D2F-DE71F2DE8787}" type="datetime1">
              <a:rPr lang="en-GB" smtClean="0"/>
              <a:t>20/11/2025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00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6747" y="224280"/>
            <a:ext cx="411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HR Organisation Development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1854" y="1387286"/>
            <a:ext cx="1764146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Denise Nesbitt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Director Organisation Development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219238" y="2242568"/>
            <a:ext cx="1771698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Kirsty Robertson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Talent, Development and Reward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18742" y="4193753"/>
            <a:ext cx="1450245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Louise Kidd,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Kirsten Partridge,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 Reward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950579" y="4917277"/>
            <a:ext cx="1747347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Iona Emslie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Nikki Malloch,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Katie Pearson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 ER &amp; Policy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0015702" y="4197457"/>
            <a:ext cx="1879025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Lorna Currie,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Graeme Laing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Assistant HR Partner  Immigration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278972" y="2278415"/>
            <a:ext cx="3736730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Caroline Wallace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Head of HR Employee Relations, Employment Policy and Equality, Diversity &amp; Inclusion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015702" y="3479237"/>
            <a:ext cx="1879025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Andrea Balderson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 Immigration</a:t>
            </a:r>
          </a:p>
        </p:txBody>
      </p:sp>
      <p:cxnSp>
        <p:nvCxnSpPr>
          <p:cNvPr id="51" name="Elbow Connector 50"/>
          <p:cNvCxnSpPr>
            <a:cxnSpLocks/>
            <a:stCxn id="6" idx="2"/>
            <a:endCxn id="128" idx="0"/>
          </p:cNvCxnSpPr>
          <p:nvPr/>
        </p:nvCxnSpPr>
        <p:spPr>
          <a:xfrm rot="16200000" flipH="1">
            <a:off x="6523608" y="654686"/>
            <a:ext cx="314048" cy="293341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cxnSpLocks/>
            <a:stCxn id="63" idx="3"/>
            <a:endCxn id="98" idx="3"/>
          </p:cNvCxnSpPr>
          <p:nvPr/>
        </p:nvCxnSpPr>
        <p:spPr>
          <a:xfrm>
            <a:off x="11894727" y="3767778"/>
            <a:ext cx="12700" cy="799011"/>
          </a:xfrm>
          <a:prstGeom prst="bentConnector3">
            <a:avLst>
              <a:gd name="adj1" fmla="val 180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/>
          <p:cNvCxnSpPr>
            <a:cxnSpLocks/>
            <a:stCxn id="124" idx="2"/>
            <a:endCxn id="53" idx="0"/>
          </p:cNvCxnSpPr>
          <p:nvPr/>
        </p:nvCxnSpPr>
        <p:spPr>
          <a:xfrm rot="16200000" flipH="1">
            <a:off x="3584523" y="2340213"/>
            <a:ext cx="677403" cy="163627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2</a:t>
            </a:fld>
            <a:endParaRPr lang="en-GB"/>
          </a:p>
        </p:txBody>
      </p:sp>
      <p:cxnSp>
        <p:nvCxnSpPr>
          <p:cNvPr id="13" name="Elbow Connector 12"/>
          <p:cNvCxnSpPr>
            <a:cxnSpLocks/>
            <a:stCxn id="58" idx="1"/>
            <a:endCxn id="62" idx="1"/>
          </p:cNvCxnSpPr>
          <p:nvPr/>
        </p:nvCxnSpPr>
        <p:spPr>
          <a:xfrm rot="10800000" flipH="1" flipV="1">
            <a:off x="322445" y="3685210"/>
            <a:ext cx="11244" cy="807068"/>
          </a:xfrm>
          <a:prstGeom prst="bentConnector3">
            <a:avLst>
              <a:gd name="adj1" fmla="val -2033084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83596" y="4112119"/>
            <a:ext cx="1472059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Laura Allison,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Audrey Chalmers,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73095" y="4193051"/>
            <a:ext cx="1629369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Federico Marchiolli,</a:t>
            </a:r>
            <a:endParaRPr lang="en-GB" dirty="0">
              <a:solidFill>
                <a:srgbClr val="192A39"/>
              </a:solidFill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Sara Medel Jimenez</a:t>
            </a:r>
            <a:endParaRPr lang="en-GB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 EDI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67562" y="3482423"/>
            <a:ext cx="1709635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Natasha Meikle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(Mat Leave)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ER &amp; Policy</a:t>
            </a:r>
          </a:p>
        </p:txBody>
      </p:sp>
      <p:cxnSp>
        <p:nvCxnSpPr>
          <p:cNvPr id="14" name="Elbow Connector 13"/>
          <p:cNvCxnSpPr>
            <a:cxnSpLocks/>
            <a:stCxn id="128" idx="2"/>
            <a:endCxn id="41" idx="0"/>
          </p:cNvCxnSpPr>
          <p:nvPr/>
        </p:nvCxnSpPr>
        <p:spPr>
          <a:xfrm rot="16200000" flipH="1">
            <a:off x="8171395" y="2831437"/>
            <a:ext cx="626927" cy="675043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15831" y="3497052"/>
            <a:ext cx="1451060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Sheila Jardine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Reward</a:t>
            </a:r>
          </a:p>
        </p:txBody>
      </p:sp>
      <p:cxnSp>
        <p:nvCxnSpPr>
          <p:cNvPr id="56" name="Elbow Connector 55"/>
          <p:cNvCxnSpPr>
            <a:cxnSpLocks/>
            <a:stCxn id="53" idx="1"/>
            <a:endCxn id="75" idx="1"/>
          </p:cNvCxnSpPr>
          <p:nvPr/>
        </p:nvCxnSpPr>
        <p:spPr>
          <a:xfrm rot="10800000" flipH="1" flipV="1">
            <a:off x="4015830" y="3785592"/>
            <a:ext cx="2911" cy="696701"/>
          </a:xfrm>
          <a:prstGeom prst="bentConnector3">
            <a:avLst>
              <a:gd name="adj1" fmla="val -7852971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22445" y="3477461"/>
            <a:ext cx="1649142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Cara Hunter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Senior HR Partner</a:t>
            </a:r>
            <a:endParaRPr lang="en-GB" dirty="0">
              <a:solidFill>
                <a:srgbClr val="192A39"/>
              </a:solidFill>
            </a:endParaRPr>
          </a:p>
        </p:txBody>
      </p:sp>
      <p:cxnSp>
        <p:nvCxnSpPr>
          <p:cNvPr id="91" name="Elbow Connector 90"/>
          <p:cNvCxnSpPr>
            <a:stCxn id="6" idx="2"/>
            <a:endCxn id="124" idx="0"/>
          </p:cNvCxnSpPr>
          <p:nvPr/>
        </p:nvCxnSpPr>
        <p:spPr>
          <a:xfrm rot="5400000">
            <a:off x="4020407" y="1049047"/>
            <a:ext cx="278201" cy="2108840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cxnSpLocks/>
            <a:stCxn id="124" idx="2"/>
            <a:endCxn id="58" idx="0"/>
          </p:cNvCxnSpPr>
          <p:nvPr/>
        </p:nvCxnSpPr>
        <p:spPr>
          <a:xfrm rot="5400000">
            <a:off x="1797146" y="2169520"/>
            <a:ext cx="657812" cy="195807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9301286-5322-411C-8477-61648EF1390D}"/>
              </a:ext>
            </a:extLst>
          </p:cNvPr>
          <p:cNvSpPr txBox="1"/>
          <p:nvPr/>
        </p:nvSpPr>
        <p:spPr>
          <a:xfrm>
            <a:off x="2111047" y="4965910"/>
            <a:ext cx="1556977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Ruth Miller 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Assistant HR Partner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0D108-DD9F-7E1B-B2FC-044E9E678B85}"/>
              </a:ext>
            </a:extLst>
          </p:cNvPr>
          <p:cNvSpPr txBox="1"/>
          <p:nvPr/>
        </p:nvSpPr>
        <p:spPr>
          <a:xfrm>
            <a:off x="5742974" y="3479237"/>
            <a:ext cx="1602098" cy="4231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latin typeface="Arial"/>
                <a:cs typeface="Calibri"/>
              </a:rPr>
              <a:t>Sebastian </a:t>
            </a:r>
            <a:r>
              <a:rPr lang="en-GB" sz="1050" b="1" dirty="0" err="1">
                <a:solidFill>
                  <a:srgbClr val="192A39"/>
                </a:solidFill>
                <a:latin typeface="Arial"/>
                <a:cs typeface="Calibri"/>
              </a:rPr>
              <a:t>Bromelow</a:t>
            </a:r>
            <a:r>
              <a:rPr lang="en-GB" sz="1100" b="1" dirty="0">
                <a:solidFill>
                  <a:srgbClr val="192A39"/>
                </a:solidFill>
                <a:latin typeface="Arial"/>
                <a:cs typeface="Calibri"/>
              </a:rPr>
              <a:t> </a:t>
            </a:r>
            <a:endParaRPr lang="en-US" b="1" dirty="0">
              <a:solidFill>
                <a:srgbClr val="192A39"/>
              </a:solidFill>
              <a:latin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EDI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11" name="Elbow Connector 15">
            <a:extLst>
              <a:ext uri="{FF2B5EF4-FFF2-40B4-BE49-F238E27FC236}">
                <a16:creationId xmlns:a16="http://schemas.microsoft.com/office/drawing/2014/main" id="{6F67D6F4-F7A6-0D76-603B-F3F1563458FF}"/>
              </a:ext>
            </a:extLst>
          </p:cNvPr>
          <p:cNvCxnSpPr>
            <a:cxnSpLocks/>
            <a:stCxn id="8" idx="3"/>
            <a:endCxn id="39" idx="3"/>
          </p:cNvCxnSpPr>
          <p:nvPr/>
        </p:nvCxnSpPr>
        <p:spPr>
          <a:xfrm>
            <a:off x="7345072" y="3690834"/>
            <a:ext cx="57392" cy="790758"/>
          </a:xfrm>
          <a:prstGeom prst="bentConnector3">
            <a:avLst>
              <a:gd name="adj1" fmla="val 498313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33E1339-9743-4A2F-9E9B-FF1904B91FF6}"/>
              </a:ext>
            </a:extLst>
          </p:cNvPr>
          <p:cNvSpPr txBox="1"/>
          <p:nvPr/>
        </p:nvSpPr>
        <p:spPr>
          <a:xfrm>
            <a:off x="333689" y="4122946"/>
            <a:ext cx="1649142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Tim Goodman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Irene </a:t>
            </a:r>
            <a:r>
              <a:rPr lang="en-GB" sz="1050" b="1" dirty="0" err="1">
                <a:solidFill>
                  <a:srgbClr val="192A39"/>
                </a:solidFill>
              </a:rPr>
              <a:t>Cotungo</a:t>
            </a:r>
            <a:r>
              <a:rPr lang="en-GB" sz="1050" b="1" dirty="0">
                <a:solidFill>
                  <a:srgbClr val="192A39"/>
                </a:solidFill>
              </a:rPr>
              <a:t>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Samantha Inch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</a:t>
            </a:r>
          </a:p>
        </p:txBody>
      </p:sp>
      <p:cxnSp>
        <p:nvCxnSpPr>
          <p:cNvPr id="99" name="Elbow Connector 14">
            <a:extLst>
              <a:ext uri="{FF2B5EF4-FFF2-40B4-BE49-F238E27FC236}">
                <a16:creationId xmlns:a16="http://schemas.microsoft.com/office/drawing/2014/main" id="{1744CCEA-70C4-4387-9019-E40C6731712B}"/>
              </a:ext>
            </a:extLst>
          </p:cNvPr>
          <p:cNvCxnSpPr>
            <a:cxnSpLocks/>
            <a:stCxn id="124" idx="2"/>
            <a:endCxn id="60" idx="0"/>
          </p:cNvCxnSpPr>
          <p:nvPr/>
        </p:nvCxnSpPr>
        <p:spPr>
          <a:xfrm rot="5400000">
            <a:off x="2666147" y="3057489"/>
            <a:ext cx="676781" cy="20110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3">
            <a:extLst>
              <a:ext uri="{FF2B5EF4-FFF2-40B4-BE49-F238E27FC236}">
                <a16:creationId xmlns:a16="http://schemas.microsoft.com/office/drawing/2014/main" id="{3F059897-29BC-4A8A-A756-BF19F044706D}"/>
              </a:ext>
            </a:extLst>
          </p:cNvPr>
          <p:cNvCxnSpPr>
            <a:cxnSpLocks/>
            <a:stCxn id="128" idx="2"/>
            <a:endCxn id="8" idx="0"/>
          </p:cNvCxnSpPr>
          <p:nvPr/>
        </p:nvCxnSpPr>
        <p:spPr>
          <a:xfrm rot="5400000">
            <a:off x="7033810" y="2365709"/>
            <a:ext cx="623741" cy="160331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8F8DD05-7941-47CF-BD41-1AC473F00DAE}"/>
              </a:ext>
            </a:extLst>
          </p:cNvPr>
          <p:cNvSpPr txBox="1"/>
          <p:nvPr/>
        </p:nvSpPr>
        <p:spPr>
          <a:xfrm>
            <a:off x="2178456" y="3496430"/>
            <a:ext cx="1451060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Natalie Naysmith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Senior HR Partner</a:t>
            </a:r>
            <a:endParaRPr lang="en-GB" dirty="0">
              <a:solidFill>
                <a:srgbClr val="192A39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E11B70-E4AD-4C41-80E1-022B01E88C89}"/>
              </a:ext>
            </a:extLst>
          </p:cNvPr>
          <p:cNvSpPr txBox="1"/>
          <p:nvPr/>
        </p:nvSpPr>
        <p:spPr>
          <a:xfrm>
            <a:off x="307007" y="5175292"/>
            <a:ext cx="1609318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Elora Oosterhoff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Assistant HR Partner</a:t>
            </a:r>
            <a:endParaRPr lang="en-GB" dirty="0">
              <a:solidFill>
                <a:srgbClr val="192A39"/>
              </a:solidFill>
            </a:endParaRPr>
          </a:p>
        </p:txBody>
      </p:sp>
      <p:cxnSp>
        <p:nvCxnSpPr>
          <p:cNvPr id="68" name="Elbow Connector 12">
            <a:extLst>
              <a:ext uri="{FF2B5EF4-FFF2-40B4-BE49-F238E27FC236}">
                <a16:creationId xmlns:a16="http://schemas.microsoft.com/office/drawing/2014/main" id="{1D034213-D0C4-4FBE-A6B6-EB01C4544D2D}"/>
              </a:ext>
            </a:extLst>
          </p:cNvPr>
          <p:cNvCxnSpPr>
            <a:cxnSpLocks/>
            <a:stCxn id="58" idx="1"/>
            <a:endCxn id="54" idx="1"/>
          </p:cNvCxnSpPr>
          <p:nvPr/>
        </p:nvCxnSpPr>
        <p:spPr>
          <a:xfrm rot="10800000" flipV="1">
            <a:off x="307007" y="3685209"/>
            <a:ext cx="15438" cy="1697831"/>
          </a:xfrm>
          <a:prstGeom prst="bentConnector3">
            <a:avLst>
              <a:gd name="adj1" fmla="val 1466861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12">
            <a:extLst>
              <a:ext uri="{FF2B5EF4-FFF2-40B4-BE49-F238E27FC236}">
                <a16:creationId xmlns:a16="http://schemas.microsoft.com/office/drawing/2014/main" id="{8311F575-81B2-494F-B8AC-9A913343D548}"/>
              </a:ext>
            </a:extLst>
          </p:cNvPr>
          <p:cNvCxnSpPr>
            <a:cxnSpLocks/>
            <a:stCxn id="60" idx="1"/>
            <a:endCxn id="46" idx="1"/>
          </p:cNvCxnSpPr>
          <p:nvPr/>
        </p:nvCxnSpPr>
        <p:spPr>
          <a:xfrm rot="10800000" flipH="1" flipV="1">
            <a:off x="2178456" y="3704178"/>
            <a:ext cx="5140" cy="696481"/>
          </a:xfrm>
          <a:prstGeom prst="bentConnector3">
            <a:avLst>
              <a:gd name="adj1" fmla="val -2565856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12">
            <a:extLst>
              <a:ext uri="{FF2B5EF4-FFF2-40B4-BE49-F238E27FC236}">
                <a16:creationId xmlns:a16="http://schemas.microsoft.com/office/drawing/2014/main" id="{BEB99321-B3A8-462B-85EE-802B8FE403FE}"/>
              </a:ext>
            </a:extLst>
          </p:cNvPr>
          <p:cNvCxnSpPr>
            <a:cxnSpLocks/>
            <a:stCxn id="60" idx="1"/>
            <a:endCxn id="47" idx="1"/>
          </p:cNvCxnSpPr>
          <p:nvPr/>
        </p:nvCxnSpPr>
        <p:spPr>
          <a:xfrm rot="10800000" flipV="1">
            <a:off x="2111048" y="3704179"/>
            <a:ext cx="67409" cy="1469480"/>
          </a:xfrm>
          <a:prstGeom prst="bentConnector3">
            <a:avLst>
              <a:gd name="adj1" fmla="val 204345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CA441F3F-975E-4825-BFB3-40BBB6392595}"/>
              </a:ext>
            </a:extLst>
          </p:cNvPr>
          <p:cNvSpPr txBox="1"/>
          <p:nvPr/>
        </p:nvSpPr>
        <p:spPr>
          <a:xfrm>
            <a:off x="4019792" y="4877216"/>
            <a:ext cx="1450245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Jonna Englund</a:t>
            </a:r>
            <a:endParaRPr lang="en-GB" sz="1050" b="1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 - OD</a:t>
            </a:r>
          </a:p>
        </p:txBody>
      </p:sp>
      <p:cxnSp>
        <p:nvCxnSpPr>
          <p:cNvPr id="65" name="Elbow Connector 55">
            <a:extLst>
              <a:ext uri="{FF2B5EF4-FFF2-40B4-BE49-F238E27FC236}">
                <a16:creationId xmlns:a16="http://schemas.microsoft.com/office/drawing/2014/main" id="{9EF60639-FACD-4A74-8E1A-E1014E54350E}"/>
              </a:ext>
            </a:extLst>
          </p:cNvPr>
          <p:cNvCxnSpPr>
            <a:cxnSpLocks/>
            <a:stCxn id="53" idx="1"/>
            <a:endCxn id="64" idx="1"/>
          </p:cNvCxnSpPr>
          <p:nvPr/>
        </p:nvCxnSpPr>
        <p:spPr>
          <a:xfrm rot="10800000" flipH="1" flipV="1">
            <a:off x="4015830" y="3785593"/>
            <a:ext cx="3961" cy="1299372"/>
          </a:xfrm>
          <a:prstGeom prst="bentConnector3">
            <a:avLst>
              <a:gd name="adj1" fmla="val -577127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13">
            <a:extLst>
              <a:ext uri="{FF2B5EF4-FFF2-40B4-BE49-F238E27FC236}">
                <a16:creationId xmlns:a16="http://schemas.microsoft.com/office/drawing/2014/main" id="{223BAA95-6F23-40C9-A8E2-50BF8EEAFF44}"/>
              </a:ext>
            </a:extLst>
          </p:cNvPr>
          <p:cNvCxnSpPr>
            <a:cxnSpLocks/>
            <a:stCxn id="128" idx="2"/>
            <a:endCxn id="63" idx="0"/>
          </p:cNvCxnSpPr>
          <p:nvPr/>
        </p:nvCxnSpPr>
        <p:spPr>
          <a:xfrm rot="16200000" flipH="1">
            <a:off x="9239406" y="1763427"/>
            <a:ext cx="623741" cy="280787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20">
            <a:extLst>
              <a:ext uri="{FF2B5EF4-FFF2-40B4-BE49-F238E27FC236}">
                <a16:creationId xmlns:a16="http://schemas.microsoft.com/office/drawing/2014/main" id="{2EFA3F19-BC93-4B76-97A1-19843C1E5C95}"/>
              </a:ext>
            </a:extLst>
          </p:cNvPr>
          <p:cNvCxnSpPr>
            <a:cxnSpLocks/>
            <a:stCxn id="8" idx="3"/>
            <a:endCxn id="82" idx="1"/>
          </p:cNvCxnSpPr>
          <p:nvPr/>
        </p:nvCxnSpPr>
        <p:spPr>
          <a:xfrm>
            <a:off x="7345072" y="3690834"/>
            <a:ext cx="605507" cy="1595775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72CBF86-EC3C-4A71-A73C-17CF4F9B9BED}"/>
              </a:ext>
            </a:extLst>
          </p:cNvPr>
          <p:cNvCxnSpPr>
            <a:cxnSpLocks/>
            <a:stCxn id="41" idx="2"/>
            <a:endCxn id="82" idx="0"/>
          </p:cNvCxnSpPr>
          <p:nvPr/>
        </p:nvCxnSpPr>
        <p:spPr>
          <a:xfrm>
            <a:off x="8822380" y="4221087"/>
            <a:ext cx="1873" cy="69619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6393-EC33-41E4-8F01-56398C53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1ED9-C4A7-4078-9ADE-91BA00E39ED5}" type="datetime1">
              <a:rPr lang="en-GB" smtClean="0"/>
              <a:t>20/11/2025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2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>
            <a:extLst>
              <a:ext uri="{FF2B5EF4-FFF2-40B4-BE49-F238E27FC236}">
                <a16:creationId xmlns:a16="http://schemas.microsoft.com/office/drawing/2014/main" id="{157C3B25-A29E-4373-9F3D-1F9AB5D529DB}"/>
              </a:ext>
            </a:extLst>
          </p:cNvPr>
          <p:cNvSpPr txBox="1"/>
          <p:nvPr/>
        </p:nvSpPr>
        <p:spPr>
          <a:xfrm>
            <a:off x="2524045" y="2715192"/>
            <a:ext cx="1593124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Kim Cameron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D9D02E-5492-48CC-56CE-623FD7732196}"/>
              </a:ext>
            </a:extLst>
          </p:cNvPr>
          <p:cNvSpPr txBox="1"/>
          <p:nvPr/>
        </p:nvSpPr>
        <p:spPr>
          <a:xfrm>
            <a:off x="2526663" y="3256429"/>
            <a:ext cx="1695572" cy="415498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Daniel Gaines</a:t>
            </a:r>
            <a:endParaRPr lang="en-US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Assistant HR Partner ISG</a:t>
            </a:r>
            <a:endParaRPr lang="en-US" dirty="0">
              <a:solidFill>
                <a:srgbClr val="192A39"/>
              </a:solidFill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000" y="270000"/>
            <a:ext cx="461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HR Partnering Teams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482" y="2728187"/>
            <a:ext cx="1612803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Ross Mein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6146" y="5429158"/>
            <a:ext cx="1588747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Yvonne McCue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 HR Partner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86146" y="4929842"/>
            <a:ext cx="1588747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Lissa Dolan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L&amp;D Specialist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01084" y="1336903"/>
            <a:ext cx="2388260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Jo Roger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Director Partnering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&amp; Change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2730" y="2737432"/>
            <a:ext cx="1451510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Marian O’Donnell,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Pauline McLeod,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Jeanette King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32730" y="3565407"/>
            <a:ext cx="1429291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Poppy Kemp,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HR Partner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530413" y="5531425"/>
            <a:ext cx="1427232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Gill Roberts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Projects Advisor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7828" y="2220144"/>
            <a:ext cx="1582712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Mike Cowan </a:t>
            </a:r>
            <a:endParaRPr lang="en-GB" sz="1050">
              <a:solidFill>
                <a:srgbClr val="192A39"/>
              </a:solidFill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Head of HR (CSE)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49484" y="2758512"/>
            <a:ext cx="1594373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Sara Murphy,</a:t>
            </a:r>
          </a:p>
          <a:p>
            <a:pPr algn="ctr"/>
            <a:r>
              <a:rPr lang="en-GB" sz="1100" b="1" dirty="0">
                <a:solidFill>
                  <a:srgbClr val="192A39"/>
                </a:solidFill>
                <a:cs typeface="Arial"/>
              </a:rPr>
              <a:t>Jennifer Syme</a:t>
            </a:r>
            <a:endParaRPr lang="en-GB" dirty="0"/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35587" y="2810479"/>
            <a:ext cx="1897273" cy="90794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Aileen Louden,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Thom Hoelterhoff, 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Izabela Buller de Almeida, 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100" b="1" dirty="0">
                <a:solidFill>
                  <a:srgbClr val="192A39"/>
                </a:solidFill>
              </a:rPr>
              <a:t>Abi Jowett</a:t>
            </a:r>
            <a:endParaRPr lang="en-GB" dirty="0"/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7378040" y="5242517"/>
            <a:ext cx="10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10238733" y="2158243"/>
            <a:ext cx="1690819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Susan McNeill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(Case &amp; Advisory)  </a:t>
            </a:r>
          </a:p>
        </p:txBody>
      </p:sp>
      <p:cxnSp>
        <p:nvCxnSpPr>
          <p:cNvPr id="32" name="Elbow Connector 31"/>
          <p:cNvCxnSpPr>
            <a:cxnSpLocks/>
          </p:cNvCxnSpPr>
          <p:nvPr/>
        </p:nvCxnSpPr>
        <p:spPr>
          <a:xfrm rot="10800000" flipV="1">
            <a:off x="8334257" y="2366791"/>
            <a:ext cx="12700" cy="665928"/>
          </a:xfrm>
          <a:prstGeom prst="bentConnector3">
            <a:avLst>
              <a:gd name="adj1" fmla="val 1108953"/>
            </a:avLst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472" y="2078249"/>
            <a:ext cx="1774962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Lee-Anne Goodbrand/ Susan McNeill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(CSG)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8408" y="4523939"/>
            <a:ext cx="1641437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Danielle Ross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USG Senior HR Partner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505637" y="4797524"/>
            <a:ext cx="1557042" cy="12234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Sarah Holwill,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Susan Turnbull,</a:t>
            </a:r>
            <a:br>
              <a:rPr lang="en-GB" sz="1050" b="1" dirty="0">
                <a:solidFill>
                  <a:srgbClr val="192A39"/>
                </a:solidFill>
                <a:cs typeface="Arial"/>
              </a:rPr>
            </a:br>
            <a:r>
              <a:rPr lang="en-GB" sz="1050" b="1" dirty="0">
                <a:solidFill>
                  <a:srgbClr val="192A39"/>
                </a:solidFill>
                <a:cs typeface="Arial"/>
              </a:rPr>
              <a:t>Jude Thomson,</a:t>
            </a:r>
            <a:endParaRPr lang="en-GB" sz="1050" b="1" dirty="0">
              <a:cs typeface="Arial"/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Michael Rogerson,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Jane Anderson,</a:t>
            </a:r>
          </a:p>
          <a:p>
            <a:pPr algn="ctr"/>
            <a:r>
              <a:rPr lang="en-GB" sz="1050" b="1">
                <a:solidFill>
                  <a:srgbClr val="192A39"/>
                </a:solidFill>
                <a:ea typeface="+mn-lt"/>
                <a:cs typeface="+mn-lt"/>
              </a:rPr>
              <a:t>Elizabeth Kennedy </a:t>
            </a:r>
            <a:endParaRPr lang="en-GB" sz="1050" b="1" dirty="0">
              <a:solidFill>
                <a:srgbClr val="192A39"/>
              </a:solidFill>
              <a:ea typeface="+mn-lt"/>
              <a:cs typeface="+mn-lt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Case Manager 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flipH="1" flipV="1">
            <a:off x="4286089" y="6867921"/>
            <a:ext cx="3914" cy="3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3</a:t>
            </a:fld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2533768" y="5051929"/>
            <a:ext cx="1617471" cy="584775"/>
          </a:xfrm>
          <a:prstGeom prst="rect">
            <a:avLst/>
          </a:prstGeom>
          <a:noFill/>
          <a:ln w="6350">
            <a:solidFill>
              <a:schemeClr val="tx1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b="1" dirty="0">
                <a:solidFill>
                  <a:srgbClr val="192A39"/>
                </a:solidFill>
              </a:rPr>
              <a:t>Clara Barranco, </a:t>
            </a:r>
            <a:endParaRPr lang="en-GB" sz="1050" b="1" dirty="0">
              <a:solidFill>
                <a:srgbClr val="192A39"/>
              </a:solidFill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Ashleigh Mazouji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  <a:cs typeface="Arial"/>
              </a:rPr>
              <a:t>HR Partner USG &amp; ISG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6147" y="3229921"/>
            <a:ext cx="1611578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Ingrid Sharp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 Senior HR Partner 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6146" y="4411914"/>
            <a:ext cx="1588748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Lynne Moyes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41472" y="4171442"/>
            <a:ext cx="1442767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Angela </a:t>
            </a:r>
            <a:r>
              <a:rPr lang="en-GB" sz="1050" b="1" err="1">
                <a:solidFill>
                  <a:srgbClr val="192A39"/>
                </a:solidFill>
              </a:rPr>
              <a:t>Hacket</a:t>
            </a:r>
            <a:endParaRPr lang="en-GB" sz="1050">
              <a:solidFill>
                <a:srgbClr val="192A39"/>
              </a:solidFill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Assistant HR Advisor (Clinical)</a:t>
            </a:r>
          </a:p>
        </p:txBody>
      </p:sp>
      <p:cxnSp>
        <p:nvCxnSpPr>
          <p:cNvPr id="10" name="Elbow Connector 9"/>
          <p:cNvCxnSpPr>
            <a:cxnSpLocks/>
            <a:stCxn id="8" idx="3"/>
            <a:endCxn id="80" idx="3"/>
          </p:cNvCxnSpPr>
          <p:nvPr/>
        </p:nvCxnSpPr>
        <p:spPr>
          <a:xfrm flipH="1">
            <a:off x="1874894" y="2366790"/>
            <a:ext cx="121540" cy="2252873"/>
          </a:xfrm>
          <a:prstGeom prst="bentConnector3">
            <a:avLst>
              <a:gd name="adj1" fmla="val -151915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cxnSpLocks/>
            <a:stCxn id="8" idx="3"/>
            <a:endCxn id="18" idx="3"/>
          </p:cNvCxnSpPr>
          <p:nvPr/>
        </p:nvCxnSpPr>
        <p:spPr>
          <a:xfrm flipH="1">
            <a:off x="1891285" y="2366790"/>
            <a:ext cx="105149" cy="576841"/>
          </a:xfrm>
          <a:prstGeom prst="bentConnector3">
            <a:avLst>
              <a:gd name="adj1" fmla="val -168314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cxnSpLocks/>
            <a:stCxn id="8" idx="3"/>
            <a:endCxn id="65" idx="3"/>
          </p:cNvCxnSpPr>
          <p:nvPr/>
        </p:nvCxnSpPr>
        <p:spPr>
          <a:xfrm flipH="1">
            <a:off x="1897725" y="2366790"/>
            <a:ext cx="98709" cy="1078575"/>
          </a:xfrm>
          <a:prstGeom prst="bentConnector3">
            <a:avLst>
              <a:gd name="adj1" fmla="val -182169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52604" y="4911872"/>
            <a:ext cx="1589828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Emma McCabe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 </a:t>
            </a:r>
            <a:endParaRPr lang="en-GB" sz="1050" dirty="0">
              <a:solidFill>
                <a:srgbClr val="192A39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52604" y="4351111"/>
            <a:ext cx="1579157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Lorraine Kelso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</a:t>
            </a:r>
          </a:p>
        </p:txBody>
      </p:sp>
      <p:cxnSp>
        <p:nvCxnSpPr>
          <p:cNvPr id="83" name="Elbow Connector 82"/>
          <p:cNvCxnSpPr>
            <a:cxnSpLocks/>
            <a:stCxn id="6" idx="3"/>
            <a:endCxn id="55" idx="3"/>
          </p:cNvCxnSpPr>
          <p:nvPr/>
        </p:nvCxnSpPr>
        <p:spPr>
          <a:xfrm>
            <a:off x="7940540" y="2427893"/>
            <a:ext cx="1892" cy="2691728"/>
          </a:xfrm>
          <a:prstGeom prst="bentConnector3">
            <a:avLst>
              <a:gd name="adj1" fmla="val 867463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332243" y="2292280"/>
            <a:ext cx="1580899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Jennifer Wylie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(CAHSS)</a:t>
            </a:r>
          </a:p>
        </p:txBody>
      </p:sp>
      <p:cxnSp>
        <p:nvCxnSpPr>
          <p:cNvPr id="78" name="Elbow Connector 77"/>
          <p:cNvCxnSpPr>
            <a:cxnSpLocks/>
            <a:stCxn id="69" idx="1"/>
            <a:endCxn id="12" idx="1"/>
          </p:cNvCxnSpPr>
          <p:nvPr/>
        </p:nvCxnSpPr>
        <p:spPr>
          <a:xfrm rot="10800000" flipV="1">
            <a:off x="4530412" y="4459983"/>
            <a:ext cx="11060" cy="666700"/>
          </a:xfrm>
          <a:prstGeom prst="bentConnector3">
            <a:avLst>
              <a:gd name="adj1" fmla="val 1181655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cxnSpLocks/>
            <a:stCxn id="80" idx="1"/>
            <a:endCxn id="102" idx="1"/>
          </p:cNvCxnSpPr>
          <p:nvPr/>
        </p:nvCxnSpPr>
        <p:spPr>
          <a:xfrm rot="10800000" flipV="1">
            <a:off x="286146" y="4619663"/>
            <a:ext cx="12700" cy="1017244"/>
          </a:xfrm>
          <a:prstGeom prst="bentConnector3">
            <a:avLst>
              <a:gd name="adj1" fmla="val 18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cxnSpLocks/>
            <a:stCxn id="121" idx="2"/>
            <a:endCxn id="8" idx="0"/>
          </p:cNvCxnSpPr>
          <p:nvPr/>
        </p:nvCxnSpPr>
        <p:spPr>
          <a:xfrm rot="5400000">
            <a:off x="3669952" y="-647014"/>
            <a:ext cx="164265" cy="5286261"/>
          </a:xfrm>
          <a:prstGeom prst="bentConnector3">
            <a:avLst>
              <a:gd name="adj1" fmla="val 70618"/>
            </a:avLst>
          </a:prstGeom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520077" y="3787049"/>
            <a:ext cx="1630860" cy="577081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Stuart Hawkins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Unitemps Branch Manager </a:t>
            </a:r>
          </a:p>
        </p:txBody>
      </p:sp>
      <p:cxnSp>
        <p:nvCxnSpPr>
          <p:cNvPr id="79" name="Elbow Connector 78"/>
          <p:cNvCxnSpPr>
            <a:cxnSpLocks/>
            <a:stCxn id="86" idx="3"/>
            <a:endCxn id="77" idx="3"/>
          </p:cNvCxnSpPr>
          <p:nvPr/>
        </p:nvCxnSpPr>
        <p:spPr>
          <a:xfrm>
            <a:off x="4117169" y="2930636"/>
            <a:ext cx="33768" cy="1144954"/>
          </a:xfrm>
          <a:prstGeom prst="bentConnector3">
            <a:avLst>
              <a:gd name="adj1" fmla="val 776972"/>
            </a:avLst>
          </a:prstGeom>
          <a:ln w="63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532731" y="2220144"/>
            <a:ext cx="1438809" cy="4231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  <a:cs typeface="Arial"/>
              </a:rPr>
              <a:t>Yvonne Love</a:t>
            </a:r>
            <a:endParaRPr lang="en-US" sz="105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>
                <a:solidFill>
                  <a:srgbClr val="192A39"/>
                </a:solidFill>
              </a:rPr>
              <a:t>Head of HR (CMVM)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27" name="Elbow Connector 26"/>
          <p:cNvCxnSpPr>
            <a:cxnSpLocks/>
            <a:stCxn id="87" idx="3"/>
            <a:endCxn id="114" idx="3"/>
          </p:cNvCxnSpPr>
          <p:nvPr/>
        </p:nvCxnSpPr>
        <p:spPr>
          <a:xfrm flipH="1">
            <a:off x="5957645" y="2431741"/>
            <a:ext cx="13895" cy="3315128"/>
          </a:xfrm>
          <a:prstGeom prst="bentConnector3">
            <a:avLst>
              <a:gd name="adj1" fmla="val -904858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cxnSpLocks/>
            <a:stCxn id="87" idx="3"/>
            <a:endCxn id="26" idx="3"/>
          </p:cNvCxnSpPr>
          <p:nvPr/>
        </p:nvCxnSpPr>
        <p:spPr>
          <a:xfrm>
            <a:off x="5971540" y="2431741"/>
            <a:ext cx="12700" cy="675023"/>
          </a:xfrm>
          <a:prstGeom prst="bentConnector3">
            <a:avLst>
              <a:gd name="adj1" fmla="val 1029031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cxnSpLocks/>
            <a:stCxn id="87" idx="3"/>
            <a:endCxn id="39" idx="3"/>
          </p:cNvCxnSpPr>
          <p:nvPr/>
        </p:nvCxnSpPr>
        <p:spPr>
          <a:xfrm flipH="1">
            <a:off x="5962021" y="2431741"/>
            <a:ext cx="9519" cy="1341415"/>
          </a:xfrm>
          <a:prstGeom prst="bentConnector3">
            <a:avLst>
              <a:gd name="adj1" fmla="val -1320832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cxnSpLocks/>
            <a:stCxn id="87" idx="3"/>
            <a:endCxn id="69" idx="3"/>
          </p:cNvCxnSpPr>
          <p:nvPr/>
        </p:nvCxnSpPr>
        <p:spPr>
          <a:xfrm>
            <a:off x="5971540" y="2431741"/>
            <a:ext cx="12699" cy="2028242"/>
          </a:xfrm>
          <a:prstGeom prst="bentConnector3">
            <a:avLst>
              <a:gd name="adj1" fmla="val 971037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3CAEA65-6680-5672-CE4E-29B17550BD85}"/>
              </a:ext>
            </a:extLst>
          </p:cNvPr>
          <p:cNvSpPr txBox="1"/>
          <p:nvPr/>
        </p:nvSpPr>
        <p:spPr>
          <a:xfrm>
            <a:off x="10505637" y="4054876"/>
            <a:ext cx="1563204" cy="5924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Stacey Boyle</a:t>
            </a:r>
            <a:endParaRPr lang="en-US" sz="1050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 </a:t>
            </a:r>
            <a:r>
              <a:rPr lang="en-GB" sz="1100" dirty="0">
                <a:solidFill>
                  <a:srgbClr val="192A39"/>
                </a:solidFill>
              </a:rPr>
              <a:t>HR Partner (Case)</a:t>
            </a:r>
            <a:endParaRPr lang="en-GB" sz="110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85" name="Elbow Connector 63">
            <a:extLst>
              <a:ext uri="{FF2B5EF4-FFF2-40B4-BE49-F238E27FC236}">
                <a16:creationId xmlns:a16="http://schemas.microsoft.com/office/drawing/2014/main" id="{FD3B1768-2765-4624-8307-36DC653C75CB}"/>
              </a:ext>
            </a:extLst>
          </p:cNvPr>
          <p:cNvCxnSpPr>
            <a:cxnSpLocks/>
            <a:stCxn id="6" idx="3"/>
            <a:endCxn id="40" idx="3"/>
          </p:cNvCxnSpPr>
          <p:nvPr/>
        </p:nvCxnSpPr>
        <p:spPr>
          <a:xfrm>
            <a:off x="7940540" y="2427893"/>
            <a:ext cx="3317" cy="623007"/>
          </a:xfrm>
          <a:prstGeom prst="bentConnector3">
            <a:avLst>
              <a:gd name="adj1" fmla="val 5213265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63">
            <a:extLst>
              <a:ext uri="{FF2B5EF4-FFF2-40B4-BE49-F238E27FC236}">
                <a16:creationId xmlns:a16="http://schemas.microsoft.com/office/drawing/2014/main" id="{520DEFC4-EE5E-4697-9C46-650CC350A110}"/>
              </a:ext>
            </a:extLst>
          </p:cNvPr>
          <p:cNvCxnSpPr>
            <a:cxnSpLocks/>
            <a:stCxn id="6" idx="3"/>
            <a:endCxn id="59" idx="3"/>
          </p:cNvCxnSpPr>
          <p:nvPr/>
        </p:nvCxnSpPr>
        <p:spPr>
          <a:xfrm flipH="1">
            <a:off x="7931761" y="2427893"/>
            <a:ext cx="8779" cy="2130967"/>
          </a:xfrm>
          <a:prstGeom prst="bentConnector3">
            <a:avLst>
              <a:gd name="adj1" fmla="val -1931963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4BD49F-B624-6788-A640-6E73622182DE}"/>
              </a:ext>
            </a:extLst>
          </p:cNvPr>
          <p:cNvCxnSpPr>
            <a:cxnSpLocks/>
            <a:stCxn id="9" idx="2"/>
            <a:endCxn id="117" idx="0"/>
          </p:cNvCxnSpPr>
          <p:nvPr/>
        </p:nvCxnSpPr>
        <p:spPr>
          <a:xfrm flipH="1">
            <a:off x="11284158" y="4647346"/>
            <a:ext cx="3081" cy="150178"/>
          </a:xfrm>
          <a:prstGeom prst="straightConnector1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BDB9349-1271-4B0B-B6B0-29C9CEBDE249}"/>
              </a:ext>
            </a:extLst>
          </p:cNvPr>
          <p:cNvCxnSpPr/>
          <p:nvPr/>
        </p:nvCxnSpPr>
        <p:spPr>
          <a:xfrm flipH="1" flipV="1">
            <a:off x="7349037" y="4198994"/>
            <a:ext cx="10" cy="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78E2A5C8-697B-4E31-A4C5-7AECFCA461D6}"/>
              </a:ext>
            </a:extLst>
          </p:cNvPr>
          <p:cNvSpPr txBox="1"/>
          <p:nvPr/>
        </p:nvSpPr>
        <p:spPr>
          <a:xfrm>
            <a:off x="6343814" y="3624242"/>
            <a:ext cx="1604993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Elaine Watson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 </a:t>
            </a:r>
            <a:endParaRPr lang="en-GB" sz="1050" dirty="0">
              <a:solidFill>
                <a:srgbClr val="192A39"/>
              </a:solidFill>
              <a:latin typeface="Arial"/>
              <a:ea typeface="Calibri"/>
              <a:cs typeface="Arial"/>
            </a:endParaRPr>
          </a:p>
        </p:txBody>
      </p:sp>
      <p:cxnSp>
        <p:nvCxnSpPr>
          <p:cNvPr id="101" name="Elbow Connector 63">
            <a:extLst>
              <a:ext uri="{FF2B5EF4-FFF2-40B4-BE49-F238E27FC236}">
                <a16:creationId xmlns:a16="http://schemas.microsoft.com/office/drawing/2014/main" id="{D364CB59-38F9-499F-AAA4-B77B421DD80A}"/>
              </a:ext>
            </a:extLst>
          </p:cNvPr>
          <p:cNvCxnSpPr>
            <a:cxnSpLocks/>
            <a:stCxn id="6" idx="3"/>
            <a:endCxn id="98" idx="3"/>
          </p:cNvCxnSpPr>
          <p:nvPr/>
        </p:nvCxnSpPr>
        <p:spPr>
          <a:xfrm>
            <a:off x="7940540" y="2427893"/>
            <a:ext cx="8267" cy="1404098"/>
          </a:xfrm>
          <a:prstGeom prst="bentConnector3">
            <a:avLst>
              <a:gd name="adj1" fmla="val 1973207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8">
            <a:extLst>
              <a:ext uri="{FF2B5EF4-FFF2-40B4-BE49-F238E27FC236}">
                <a16:creationId xmlns:a16="http://schemas.microsoft.com/office/drawing/2014/main" id="{F1E772F0-1906-4959-85B8-6B8036175AA4}"/>
              </a:ext>
            </a:extLst>
          </p:cNvPr>
          <p:cNvCxnSpPr>
            <a:cxnSpLocks/>
            <a:stCxn id="74" idx="3"/>
            <a:endCxn id="23" idx="3"/>
          </p:cNvCxnSpPr>
          <p:nvPr/>
        </p:nvCxnSpPr>
        <p:spPr>
          <a:xfrm flipV="1">
            <a:off x="4151239" y="4739383"/>
            <a:ext cx="8606" cy="604934"/>
          </a:xfrm>
          <a:prstGeom prst="bentConnector3">
            <a:avLst>
              <a:gd name="adj1" fmla="val 1600186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9052334-9DDA-5848-E1E9-B49303D87507}"/>
              </a:ext>
            </a:extLst>
          </p:cNvPr>
          <p:cNvSpPr txBox="1"/>
          <p:nvPr/>
        </p:nvSpPr>
        <p:spPr>
          <a:xfrm>
            <a:off x="4530412" y="4911239"/>
            <a:ext cx="1429954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  <a:ea typeface="+mn-lt"/>
                <a:cs typeface="+mn-lt"/>
              </a:rPr>
              <a:t>Raquel Munoz</a:t>
            </a:r>
            <a:endParaRPr lang="en-US" b="1">
              <a:solidFill>
                <a:srgbClr val="192A39"/>
              </a:solidFill>
            </a:endParaRPr>
          </a:p>
          <a:p>
            <a:pPr algn="ctr"/>
            <a:r>
              <a:rPr lang="en-GB" sz="1050">
                <a:solidFill>
                  <a:srgbClr val="192A39"/>
                </a:solidFill>
                <a:ea typeface="+mn-lt"/>
                <a:cs typeface="+mn-lt"/>
              </a:rPr>
              <a:t>Senior HR Assistant</a:t>
            </a:r>
            <a:r>
              <a:rPr lang="en-GB" sz="1050">
                <a:solidFill>
                  <a:srgbClr val="192A39"/>
                </a:solidFill>
              </a:rPr>
              <a:t> </a:t>
            </a:r>
            <a:endParaRPr lang="en-GB" sz="1050">
              <a:solidFill>
                <a:srgbClr val="192A39"/>
              </a:solidFill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FEE29-41C7-BFFB-2415-3B31E80D5AAD}"/>
              </a:ext>
            </a:extLst>
          </p:cNvPr>
          <p:cNvSpPr txBox="1"/>
          <p:nvPr/>
        </p:nvSpPr>
        <p:spPr>
          <a:xfrm>
            <a:off x="2518407" y="2125705"/>
            <a:ext cx="1702090" cy="42319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Nic </a:t>
            </a:r>
            <a:r>
              <a:rPr lang="en-GB" sz="1050" b="1" dirty="0">
                <a:solidFill>
                  <a:srgbClr val="192A39"/>
                </a:solidFill>
                <a:latin typeface="Arial"/>
                <a:cs typeface="Arial"/>
              </a:rPr>
              <a:t>Doherty </a:t>
            </a:r>
            <a:endParaRPr lang="en-GB" sz="1050" dirty="0">
              <a:solidFill>
                <a:srgbClr val="192A39"/>
              </a:solidFill>
              <a:latin typeface="Arial"/>
              <a:cs typeface="Arial"/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(ISG &amp; USG)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76" name="Elbow Connector 27">
            <a:extLst>
              <a:ext uri="{FF2B5EF4-FFF2-40B4-BE49-F238E27FC236}">
                <a16:creationId xmlns:a16="http://schemas.microsoft.com/office/drawing/2014/main" id="{6A5B85BC-A542-4BB1-B34D-89D01CE5FD88}"/>
              </a:ext>
            </a:extLst>
          </p:cNvPr>
          <p:cNvCxnSpPr>
            <a:cxnSpLocks/>
            <a:stCxn id="121" idx="2"/>
            <a:endCxn id="11" idx="0"/>
          </p:cNvCxnSpPr>
          <p:nvPr/>
        </p:nvCxnSpPr>
        <p:spPr>
          <a:xfrm rot="5400000">
            <a:off x="4776473" y="506963"/>
            <a:ext cx="211721" cy="3025762"/>
          </a:xfrm>
          <a:prstGeom prst="bentConnector3">
            <a:avLst>
              <a:gd name="adj1" fmla="val 53483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A65E7C8-F260-4250-8367-E8A5157C8AF1}"/>
              </a:ext>
            </a:extLst>
          </p:cNvPr>
          <p:cNvCxnSpPr>
            <a:cxnSpLocks/>
            <a:stCxn id="11" idx="1"/>
            <a:endCxn id="86" idx="1"/>
          </p:cNvCxnSpPr>
          <p:nvPr/>
        </p:nvCxnSpPr>
        <p:spPr>
          <a:xfrm rot="10800000" flipH="1" flipV="1">
            <a:off x="2518407" y="2337302"/>
            <a:ext cx="5638" cy="593334"/>
          </a:xfrm>
          <a:prstGeom prst="bentConnector3">
            <a:avLst>
              <a:gd name="adj1" fmla="val -4054629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B656A2CF-58AC-4654-84C6-A3751A0466ED}"/>
              </a:ext>
            </a:extLst>
          </p:cNvPr>
          <p:cNvCxnSpPr>
            <a:cxnSpLocks/>
            <a:stCxn id="11" idx="1"/>
            <a:endCxn id="23" idx="1"/>
          </p:cNvCxnSpPr>
          <p:nvPr/>
        </p:nvCxnSpPr>
        <p:spPr>
          <a:xfrm rot="10800000" flipH="1" flipV="1">
            <a:off x="2518406" y="2337301"/>
            <a:ext cx="1" cy="2402081"/>
          </a:xfrm>
          <a:prstGeom prst="bentConnector3">
            <a:avLst>
              <a:gd name="adj1" fmla="val -228600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8">
            <a:extLst>
              <a:ext uri="{FF2B5EF4-FFF2-40B4-BE49-F238E27FC236}">
                <a16:creationId xmlns:a16="http://schemas.microsoft.com/office/drawing/2014/main" id="{1058804D-0014-4938-85B3-CFCA9143FA67}"/>
              </a:ext>
            </a:extLst>
          </p:cNvPr>
          <p:cNvCxnSpPr>
            <a:cxnSpLocks/>
            <a:stCxn id="7" idx="3"/>
            <a:endCxn id="86" idx="3"/>
          </p:cNvCxnSpPr>
          <p:nvPr/>
        </p:nvCxnSpPr>
        <p:spPr>
          <a:xfrm flipH="1" flipV="1">
            <a:off x="4117169" y="2930636"/>
            <a:ext cx="105066" cy="533542"/>
          </a:xfrm>
          <a:prstGeom prst="bentConnector3">
            <a:avLst>
              <a:gd name="adj1" fmla="val -149937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E613FF2C-0F4B-4C7F-96CF-038B4CC4DAEA}"/>
              </a:ext>
            </a:extLst>
          </p:cNvPr>
          <p:cNvSpPr txBox="1"/>
          <p:nvPr/>
        </p:nvSpPr>
        <p:spPr>
          <a:xfrm>
            <a:off x="294926" y="3734452"/>
            <a:ext cx="1602799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Lindsey Lyons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 HR Partner</a:t>
            </a:r>
          </a:p>
        </p:txBody>
      </p:sp>
      <p:cxnSp>
        <p:nvCxnSpPr>
          <p:cNvPr id="96" name="Elbow Connector 77">
            <a:extLst>
              <a:ext uri="{FF2B5EF4-FFF2-40B4-BE49-F238E27FC236}">
                <a16:creationId xmlns:a16="http://schemas.microsoft.com/office/drawing/2014/main" id="{BB2AE1DF-A02C-44F1-92F8-4A4699FC3265}"/>
              </a:ext>
            </a:extLst>
          </p:cNvPr>
          <p:cNvCxnSpPr>
            <a:cxnSpLocks/>
            <a:stCxn id="65" idx="1"/>
            <a:endCxn id="94" idx="1"/>
          </p:cNvCxnSpPr>
          <p:nvPr/>
        </p:nvCxnSpPr>
        <p:spPr>
          <a:xfrm rot="10800000" flipH="1" flipV="1">
            <a:off x="286146" y="3445365"/>
            <a:ext cx="8779" cy="496836"/>
          </a:xfrm>
          <a:prstGeom prst="bentConnector3">
            <a:avLst>
              <a:gd name="adj1" fmla="val -2603941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27">
            <a:extLst>
              <a:ext uri="{FF2B5EF4-FFF2-40B4-BE49-F238E27FC236}">
                <a16:creationId xmlns:a16="http://schemas.microsoft.com/office/drawing/2014/main" id="{A7296C63-7FD5-4222-88DD-5907EF59F9A3}"/>
              </a:ext>
            </a:extLst>
          </p:cNvPr>
          <p:cNvCxnSpPr>
            <a:cxnSpLocks/>
            <a:stCxn id="121" idx="2"/>
            <a:endCxn id="115" idx="0"/>
          </p:cNvCxnSpPr>
          <p:nvPr/>
        </p:nvCxnSpPr>
        <p:spPr>
          <a:xfrm rot="16200000" flipH="1">
            <a:off x="8617549" y="-308352"/>
            <a:ext cx="244259" cy="4688929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27">
            <a:extLst>
              <a:ext uri="{FF2B5EF4-FFF2-40B4-BE49-F238E27FC236}">
                <a16:creationId xmlns:a16="http://schemas.microsoft.com/office/drawing/2014/main" id="{D313ED6D-F7F4-4924-8E50-A5682C7F7E1C}"/>
              </a:ext>
            </a:extLst>
          </p:cNvPr>
          <p:cNvCxnSpPr>
            <a:cxnSpLocks/>
            <a:stCxn id="67" idx="0"/>
            <a:endCxn id="121" idx="2"/>
          </p:cNvCxnSpPr>
          <p:nvPr/>
        </p:nvCxnSpPr>
        <p:spPr>
          <a:xfrm rot="16200000" flipV="1">
            <a:off x="7569806" y="739392"/>
            <a:ext cx="378296" cy="2727479"/>
          </a:xfrm>
          <a:prstGeom prst="bentConnector3">
            <a:avLst>
              <a:gd name="adj1" fmla="val 69448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27">
            <a:extLst>
              <a:ext uri="{FF2B5EF4-FFF2-40B4-BE49-F238E27FC236}">
                <a16:creationId xmlns:a16="http://schemas.microsoft.com/office/drawing/2014/main" id="{82CE9203-D263-44EF-93D1-95AD9BD42BAF}"/>
              </a:ext>
            </a:extLst>
          </p:cNvPr>
          <p:cNvCxnSpPr>
            <a:cxnSpLocks/>
            <a:stCxn id="121" idx="2"/>
            <a:endCxn id="6" idx="0"/>
          </p:cNvCxnSpPr>
          <p:nvPr/>
        </p:nvCxnSpPr>
        <p:spPr>
          <a:xfrm rot="16200000" flipH="1">
            <a:off x="6619119" y="1690079"/>
            <a:ext cx="306160" cy="753970"/>
          </a:xfrm>
          <a:prstGeom prst="bentConnector3">
            <a:avLst>
              <a:gd name="adj1" fmla="val 36268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27">
            <a:extLst>
              <a:ext uri="{FF2B5EF4-FFF2-40B4-BE49-F238E27FC236}">
                <a16:creationId xmlns:a16="http://schemas.microsoft.com/office/drawing/2014/main" id="{681C12C4-54E5-403C-8457-0DE36B280280}"/>
              </a:ext>
            </a:extLst>
          </p:cNvPr>
          <p:cNvCxnSpPr>
            <a:cxnSpLocks/>
            <a:stCxn id="121" idx="2"/>
            <a:endCxn id="87" idx="0"/>
          </p:cNvCxnSpPr>
          <p:nvPr/>
        </p:nvCxnSpPr>
        <p:spPr>
          <a:xfrm rot="5400000">
            <a:off x="5670595" y="1495525"/>
            <a:ext cx="306160" cy="1143078"/>
          </a:xfrm>
          <a:prstGeom prst="bentConnector3">
            <a:avLst>
              <a:gd name="adj1" fmla="val 39701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81">
            <a:extLst>
              <a:ext uri="{FF2B5EF4-FFF2-40B4-BE49-F238E27FC236}">
                <a16:creationId xmlns:a16="http://schemas.microsoft.com/office/drawing/2014/main" id="{F7EA5764-F9A8-4BA5-9B67-7604D9FD86C5}"/>
              </a:ext>
            </a:extLst>
          </p:cNvPr>
          <p:cNvCxnSpPr>
            <a:cxnSpLocks/>
            <a:stCxn id="80" idx="1"/>
            <a:endCxn id="103" idx="1"/>
          </p:cNvCxnSpPr>
          <p:nvPr/>
        </p:nvCxnSpPr>
        <p:spPr>
          <a:xfrm rot="10800000" flipV="1">
            <a:off x="286146" y="4619662"/>
            <a:ext cx="12700" cy="525623"/>
          </a:xfrm>
          <a:prstGeom prst="bentConnector3">
            <a:avLst>
              <a:gd name="adj1" fmla="val 180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63">
            <a:extLst>
              <a:ext uri="{FF2B5EF4-FFF2-40B4-BE49-F238E27FC236}">
                <a16:creationId xmlns:a16="http://schemas.microsoft.com/office/drawing/2014/main" id="{A26CFD73-E669-4F60-B333-07C5D29E8686}"/>
              </a:ext>
            </a:extLst>
          </p:cNvPr>
          <p:cNvCxnSpPr>
            <a:cxnSpLocks/>
            <a:stCxn id="115" idx="2"/>
            <a:endCxn id="9" idx="0"/>
          </p:cNvCxnSpPr>
          <p:nvPr/>
        </p:nvCxnSpPr>
        <p:spPr>
          <a:xfrm rot="16200000" flipH="1">
            <a:off x="10525915" y="3293552"/>
            <a:ext cx="1319552" cy="203096"/>
          </a:xfrm>
          <a:prstGeom prst="bentConnector3">
            <a:avLst>
              <a:gd name="adj1" fmla="val 83982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BFDD8163-96EC-4B75-94E8-C74D9D99C7AC}"/>
              </a:ext>
            </a:extLst>
          </p:cNvPr>
          <p:cNvSpPr txBox="1"/>
          <p:nvPr/>
        </p:nvSpPr>
        <p:spPr>
          <a:xfrm>
            <a:off x="8514475" y="4786863"/>
            <a:ext cx="1557042" cy="10618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Michelle Norrie,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Ails Kennie,</a:t>
            </a:r>
            <a:br>
              <a:rPr lang="en-GB" sz="1050" b="1" dirty="0">
                <a:solidFill>
                  <a:srgbClr val="192A39"/>
                </a:solidFill>
                <a:cs typeface="Arial"/>
              </a:rPr>
            </a:br>
            <a:r>
              <a:rPr lang="en-GB" sz="1050" b="1" dirty="0">
                <a:solidFill>
                  <a:srgbClr val="192A39"/>
                </a:solidFill>
              </a:rPr>
              <a:t>Saralee Peter</a:t>
            </a:r>
            <a:r>
              <a:rPr lang="en-GB" sz="1050" b="1" dirty="0">
                <a:solidFill>
                  <a:srgbClr val="192A39"/>
                </a:solidFill>
                <a:cs typeface="Arial"/>
              </a:rPr>
              <a:t>,</a:t>
            </a:r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 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Michael Cameron,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Lynsey Youngson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 </a:t>
            </a:r>
            <a:r>
              <a:rPr lang="en-GB" sz="1050" dirty="0">
                <a:solidFill>
                  <a:srgbClr val="192A39"/>
                </a:solidFill>
              </a:rPr>
              <a:t>HR Partner - Advisory 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03500-E702-405C-9EDE-FB5C35909A1E}"/>
              </a:ext>
            </a:extLst>
          </p:cNvPr>
          <p:cNvSpPr txBox="1"/>
          <p:nvPr/>
        </p:nvSpPr>
        <p:spPr>
          <a:xfrm>
            <a:off x="8514475" y="4054876"/>
            <a:ext cx="1563204" cy="59247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Nicola Berry</a:t>
            </a:r>
          </a:p>
          <a:p>
            <a:pPr algn="ctr"/>
            <a:r>
              <a:rPr lang="en-GB" sz="1100" dirty="0">
                <a:solidFill>
                  <a:srgbClr val="192A39"/>
                </a:solidFill>
                <a:cs typeface="Arial"/>
              </a:rPr>
              <a:t>Senior HR Partner - Advisory 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EAAC85E2-8B7E-492F-8CA8-F03CC92F422A}"/>
              </a:ext>
            </a:extLst>
          </p:cNvPr>
          <p:cNvCxnSpPr>
            <a:cxnSpLocks/>
            <a:stCxn id="99" idx="2"/>
            <a:endCxn id="95" idx="0"/>
          </p:cNvCxnSpPr>
          <p:nvPr/>
        </p:nvCxnSpPr>
        <p:spPr>
          <a:xfrm flipH="1">
            <a:off x="9292996" y="4647346"/>
            <a:ext cx="3081" cy="139517"/>
          </a:xfrm>
          <a:prstGeom prst="straightConnector1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63">
            <a:extLst>
              <a:ext uri="{FF2B5EF4-FFF2-40B4-BE49-F238E27FC236}">
                <a16:creationId xmlns:a16="http://schemas.microsoft.com/office/drawing/2014/main" id="{BD16180E-5039-4AAC-AA48-8E82AAC3028E}"/>
              </a:ext>
            </a:extLst>
          </p:cNvPr>
          <p:cNvCxnSpPr>
            <a:cxnSpLocks/>
            <a:stCxn id="115" idx="2"/>
            <a:endCxn id="99" idx="0"/>
          </p:cNvCxnSpPr>
          <p:nvPr/>
        </p:nvCxnSpPr>
        <p:spPr>
          <a:xfrm rot="5400000">
            <a:off x="9530334" y="2501067"/>
            <a:ext cx="1319552" cy="1788066"/>
          </a:xfrm>
          <a:prstGeom prst="bentConnector3">
            <a:avLst>
              <a:gd name="adj1" fmla="val 84648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C0595D6-5D1D-4427-AAAC-CCCED7D8FEAE}"/>
              </a:ext>
            </a:extLst>
          </p:cNvPr>
          <p:cNvSpPr txBox="1"/>
          <p:nvPr/>
        </p:nvSpPr>
        <p:spPr>
          <a:xfrm>
            <a:off x="6241080" y="5534049"/>
            <a:ext cx="1557041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ea typeface="+mn-lt"/>
                <a:cs typeface="+mn-lt"/>
              </a:rPr>
              <a:t>Zaynah Kazemi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Partner - Advisory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72" name="Elbow Connector 26">
            <a:extLst>
              <a:ext uri="{FF2B5EF4-FFF2-40B4-BE49-F238E27FC236}">
                <a16:creationId xmlns:a16="http://schemas.microsoft.com/office/drawing/2014/main" id="{1F3573B1-013E-454D-BE56-7C53F7571E19}"/>
              </a:ext>
            </a:extLst>
          </p:cNvPr>
          <p:cNvCxnSpPr>
            <a:cxnSpLocks/>
            <a:stCxn id="87" idx="3"/>
            <a:endCxn id="71" idx="1"/>
          </p:cNvCxnSpPr>
          <p:nvPr/>
        </p:nvCxnSpPr>
        <p:spPr>
          <a:xfrm>
            <a:off x="5971540" y="2431741"/>
            <a:ext cx="269540" cy="331005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DE908DF5-C408-4BDE-8B0D-E235B428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7B57-E40C-459F-8ED3-E2189BF86D31}" type="datetime1">
              <a:rPr lang="en-GB" smtClean="0"/>
              <a:t>20/11/2025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6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2242" y="1361117"/>
            <a:ext cx="2165779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Phil Spencer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Director of HR 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00" y="270000"/>
            <a:ext cx="31311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HR Services Team</a:t>
            </a:r>
          </a:p>
          <a:p>
            <a:r>
              <a:rPr lang="en-GB" sz="1600" dirty="0">
                <a:solidFill>
                  <a:schemeClr val="bg1"/>
                </a:solidFill>
              </a:rPr>
              <a:t>HR Shared Services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8075" y="3586311"/>
            <a:ext cx="1518286" cy="9002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Seona Flanagan,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Katarina Morrison (Mat Leave)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 TL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cs typeface="Arial"/>
              </a:rPr>
              <a:t>Lifecycle</a:t>
            </a:r>
            <a:endParaRPr lang="en-GB" sz="1050" dirty="0">
              <a:solidFill>
                <a:srgbClr val="4C565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1527" y="3595111"/>
            <a:ext cx="1518286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Chryssie Tsolakidou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 TL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Lifecycle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31533" y="3623071"/>
            <a:ext cx="1514761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Yavor Tomov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 TL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cs typeface="Arial"/>
              </a:rPr>
              <a:t>Recruitment &amp; Onboarding</a:t>
            </a:r>
            <a:endParaRPr lang="en-GB" sz="1050" dirty="0">
              <a:solidFill>
                <a:srgbClr val="4C565C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178454" y="4621016"/>
            <a:ext cx="1879802" cy="12234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Monica Alsina,  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Joy</a:t>
            </a:r>
            <a:r>
              <a:rPr lang="en-GB" sz="1050" dirty="0">
                <a:solidFill>
                  <a:srgbClr val="4C565C"/>
                </a:solidFill>
                <a:latin typeface="Arial"/>
                <a:cs typeface="Calibri"/>
              </a:rPr>
              <a:t> </a:t>
            </a:r>
            <a:r>
              <a:rPr lang="en-GB" sz="1050" b="1" dirty="0">
                <a:solidFill>
                  <a:srgbClr val="4C565C"/>
                </a:solidFill>
              </a:rPr>
              <a:t>Mamplekou,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Graeme Fenwick,  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Shannon Murphy, 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Faisal Chaudhary,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Lauren Eadie</a:t>
            </a:r>
            <a:endParaRPr lang="en-GB" sz="1050" b="1" dirty="0">
              <a:solidFill>
                <a:srgbClr val="4C565C"/>
              </a:solidFill>
              <a:highlight>
                <a:srgbClr val="FFFF00"/>
              </a:highlight>
              <a:cs typeface="Arial"/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Senior HR Assistants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7475" y="4610308"/>
            <a:ext cx="1899433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Stacey McAleer,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Monia Gorzach,  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Alba Somoza Arango, 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Irene Garcia-Moya Gomez,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Kalina Charvala, 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Victor Villaverde,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Patricia </a:t>
            </a:r>
            <a:r>
              <a:rPr lang="en-GB" sz="1050" b="1" dirty="0" err="1">
                <a:solidFill>
                  <a:srgbClr val="4C565C"/>
                </a:solidFill>
                <a:cs typeface="Arial"/>
              </a:rPr>
              <a:t>Feriau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Senior HR Assistants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212139" y="4533334"/>
            <a:ext cx="1804630" cy="154657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Lesley Reid, 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 Gillian Reid,</a:t>
            </a:r>
            <a:r>
              <a:rPr lang="en-GB" sz="1050" b="1" dirty="0">
                <a:solidFill>
                  <a:srgbClr val="4C565C"/>
                </a:solidFill>
                <a:cs typeface="Arial"/>
              </a:rPr>
              <a:t>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Ellis Cowan,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Holly McWhirter,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Lokman Fong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Senior HR Assistants</a:t>
            </a:r>
            <a:br>
              <a:rPr lang="en-US" sz="1050" dirty="0">
                <a:solidFill>
                  <a:srgbClr val="4C565C"/>
                </a:solidFill>
              </a:rPr>
            </a:br>
            <a:r>
              <a:rPr lang="en-GB" sz="1050" b="1" dirty="0">
                <a:solidFill>
                  <a:srgbClr val="4C565C"/>
                </a:solidFill>
                <a:latin typeface="Arial"/>
                <a:cs typeface="Arial"/>
              </a:rPr>
              <a:t>Nivedhitha Peram,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latin typeface="Arial"/>
                <a:cs typeface="Arial"/>
              </a:rPr>
              <a:t>Adam Harper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cs typeface="Arial"/>
              </a:rPr>
              <a:t>HR Assistants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639231" y="4610309"/>
            <a:ext cx="1398669" cy="10618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Gillian Gordon,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Jamie Duncan, 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Kieran Ward, 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Iain King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Systems Assistant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60169" y="2747840"/>
            <a:ext cx="1640761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Tom Everett</a:t>
            </a:r>
            <a:endParaRPr lang="en-GB" sz="1050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Helpline and HR Systems Partner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96656" y="4786018"/>
            <a:ext cx="1548950" cy="12234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Lauren Aitken, </a:t>
            </a: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Becky Guthrie,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David Luca,</a:t>
            </a:r>
            <a:br>
              <a:rPr lang="en-GB" sz="1050" b="1" dirty="0">
                <a:solidFill>
                  <a:srgbClr val="4C565C"/>
                </a:solidFill>
              </a:rPr>
            </a:br>
            <a:r>
              <a:rPr lang="en-GB" sz="1050" b="1" dirty="0">
                <a:solidFill>
                  <a:srgbClr val="4C565C"/>
                </a:solidFill>
              </a:rPr>
              <a:t>Scott Kidd,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Effie Pappa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Amie Phillips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Helpline Assistants</a:t>
            </a:r>
            <a:endParaRPr lang="en-GB" sz="1050" dirty="0">
              <a:solidFill>
                <a:srgbClr val="4C565C"/>
              </a:solidFill>
              <a:cs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66571" y="3605794"/>
            <a:ext cx="1514761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Geraldine Melaugh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 TL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Recruitment &amp; Onboarding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98915" y="2753608"/>
            <a:ext cx="1640761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Paula Banks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Senior HR Partner 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cs typeface="Arial"/>
              </a:rPr>
              <a:t>HR Operations</a:t>
            </a:r>
          </a:p>
        </p:txBody>
      </p:sp>
      <p:cxnSp>
        <p:nvCxnSpPr>
          <p:cNvPr id="113" name="Elbow Connector 112"/>
          <p:cNvCxnSpPr>
            <a:cxnSpLocks/>
            <a:stCxn id="80" idx="0"/>
            <a:endCxn id="22" idx="2"/>
          </p:cNvCxnSpPr>
          <p:nvPr/>
        </p:nvCxnSpPr>
        <p:spPr>
          <a:xfrm rot="16200000" flipV="1">
            <a:off x="975330" y="4528446"/>
            <a:ext cx="123751" cy="3997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cxnSpLocks/>
            <a:stCxn id="78" idx="0"/>
            <a:endCxn id="25" idx="2"/>
          </p:cNvCxnSpPr>
          <p:nvPr/>
        </p:nvCxnSpPr>
        <p:spPr>
          <a:xfrm rot="16200000" flipV="1">
            <a:off x="4723995" y="4226655"/>
            <a:ext cx="259281" cy="52944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cxnSpLocks/>
            <a:stCxn id="108" idx="0"/>
            <a:endCxn id="24" idx="2"/>
          </p:cNvCxnSpPr>
          <p:nvPr/>
        </p:nvCxnSpPr>
        <p:spPr>
          <a:xfrm rot="16200000" flipV="1">
            <a:off x="2751991" y="4170871"/>
            <a:ext cx="361142" cy="36378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>
            <a:cxnSpLocks/>
            <a:stCxn id="3" idx="0"/>
            <a:endCxn id="51" idx="2"/>
          </p:cNvCxnSpPr>
          <p:nvPr/>
        </p:nvCxnSpPr>
        <p:spPr>
          <a:xfrm rot="16200000" flipV="1">
            <a:off x="6627082" y="4041328"/>
            <a:ext cx="142026" cy="748286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cxnSpLocks/>
            <a:stCxn id="60" idx="2"/>
            <a:endCxn id="54" idx="0"/>
          </p:cNvCxnSpPr>
          <p:nvPr/>
        </p:nvCxnSpPr>
        <p:spPr>
          <a:xfrm rot="5400000">
            <a:off x="5032609" y="1251083"/>
            <a:ext cx="189213" cy="281583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06979" y="3604555"/>
            <a:ext cx="1520389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Heather Rutherford</a:t>
            </a:r>
            <a:endParaRPr lang="en-US" sz="1050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Assistant HR Partner 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Operations</a:t>
            </a:r>
          </a:p>
        </p:txBody>
      </p:sp>
      <p:cxnSp>
        <p:nvCxnSpPr>
          <p:cNvPr id="149" name="Elbow Connector 148"/>
          <p:cNvCxnSpPr>
            <a:cxnSpLocks/>
            <a:stCxn id="54" idx="2"/>
            <a:endCxn id="49" idx="0"/>
          </p:cNvCxnSpPr>
          <p:nvPr/>
        </p:nvCxnSpPr>
        <p:spPr>
          <a:xfrm rot="16200000" flipH="1">
            <a:off x="5706302" y="1343683"/>
            <a:ext cx="273866" cy="424787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19366" y="1981217"/>
            <a:ext cx="1631533" cy="58317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Frances Grebenc 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  <a:latin typeface="Arial"/>
                <a:ea typeface="Calibri"/>
                <a:cs typeface="Arial"/>
              </a:rPr>
              <a:t>Head of HR Shared Services</a:t>
            </a:r>
            <a:endParaRPr lang="en-GB" sz="1050" dirty="0">
              <a:solidFill>
                <a:srgbClr val="4C565C"/>
              </a:solidFill>
            </a:endParaRPr>
          </a:p>
        </p:txBody>
      </p:sp>
      <p:cxnSp>
        <p:nvCxnSpPr>
          <p:cNvPr id="77" name="Elbow Connector 76"/>
          <p:cNvCxnSpPr>
            <a:stCxn id="7" idx="2"/>
            <a:endCxn id="60" idx="0"/>
          </p:cNvCxnSpPr>
          <p:nvPr/>
        </p:nvCxnSpPr>
        <p:spPr>
          <a:xfrm rot="16200000" flipH="1">
            <a:off x="6440526" y="1886609"/>
            <a:ext cx="189213" cy="1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cxnSpLocks/>
            <a:stCxn id="54" idx="2"/>
            <a:endCxn id="25" idx="0"/>
          </p:cNvCxnSpPr>
          <p:nvPr/>
        </p:nvCxnSpPr>
        <p:spPr>
          <a:xfrm rot="16200000" flipH="1">
            <a:off x="4007914" y="3042071"/>
            <a:ext cx="292382" cy="869618"/>
          </a:xfrm>
          <a:prstGeom prst="bentConnector3">
            <a:avLst>
              <a:gd name="adj1" fmla="val 45788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cxnSpLocks/>
            <a:stCxn id="54" idx="2"/>
            <a:endCxn id="51" idx="0"/>
          </p:cNvCxnSpPr>
          <p:nvPr/>
        </p:nvCxnSpPr>
        <p:spPr>
          <a:xfrm rot="16200000" flipH="1">
            <a:off x="4884072" y="2165913"/>
            <a:ext cx="275105" cy="2604656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Elbow Connector 98"/>
          <p:cNvCxnSpPr>
            <a:cxnSpLocks/>
            <a:stCxn id="54" idx="2"/>
            <a:endCxn id="22" idx="0"/>
          </p:cNvCxnSpPr>
          <p:nvPr/>
        </p:nvCxnSpPr>
        <p:spPr>
          <a:xfrm rot="5400000">
            <a:off x="2240446" y="2107461"/>
            <a:ext cx="255622" cy="270207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526455D-8FE5-9A24-997E-40ED12095149}"/>
              </a:ext>
            </a:extLst>
          </p:cNvPr>
          <p:cNvSpPr txBox="1"/>
          <p:nvPr/>
        </p:nvSpPr>
        <p:spPr>
          <a:xfrm>
            <a:off x="6195763" y="4486484"/>
            <a:ext cx="1752949" cy="17081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</a:rPr>
              <a:t>Sara Zucca, 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Sylvia Tomova, </a:t>
            </a:r>
            <a:endParaRPr lang="en-US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Ismael Casas Alguacil, </a:t>
            </a:r>
            <a:endParaRPr lang="en-US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Pracheta Chowdhury,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Arslan Shaheen, 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Mariyam Anwar,</a:t>
            </a:r>
            <a:endParaRPr lang="en-GB" sz="1050" b="1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Ieva </a:t>
            </a:r>
            <a:r>
              <a:rPr lang="en-GB" sz="1050" b="1" dirty="0" err="1">
                <a:solidFill>
                  <a:srgbClr val="4C565C"/>
                </a:solidFill>
              </a:rPr>
              <a:t>Guntoriute</a:t>
            </a:r>
            <a:r>
              <a:rPr lang="en-GB" sz="1050" b="1" dirty="0">
                <a:solidFill>
                  <a:srgbClr val="4C565C"/>
                </a:solidFill>
              </a:rPr>
              <a:t>,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Ida Conlin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Thomas Walker</a:t>
            </a:r>
            <a:endParaRPr lang="en-GB" sz="1050" b="1" dirty="0">
              <a:solidFill>
                <a:srgbClr val="4C565C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4C565C"/>
                </a:solidFill>
              </a:rPr>
              <a:t>  </a:t>
            </a:r>
            <a:r>
              <a:rPr lang="en-GB" sz="1050" dirty="0">
                <a:solidFill>
                  <a:srgbClr val="4C565C"/>
                </a:solidFill>
              </a:rPr>
              <a:t>Senior HR Assistants  </a:t>
            </a:r>
            <a:endParaRPr lang="en-GB" sz="1050" dirty="0">
              <a:solidFill>
                <a:srgbClr val="4C565C"/>
              </a:solidFill>
              <a:cs typeface="Arial"/>
            </a:endParaRPr>
          </a:p>
        </p:txBody>
      </p:sp>
      <p:cxnSp>
        <p:nvCxnSpPr>
          <p:cNvPr id="69" name="Elbow Connector 98">
            <a:extLst>
              <a:ext uri="{FF2B5EF4-FFF2-40B4-BE49-F238E27FC236}">
                <a16:creationId xmlns:a16="http://schemas.microsoft.com/office/drawing/2014/main" id="{1D5279E8-B48E-42CF-A25E-F019EE08A710}"/>
              </a:ext>
            </a:extLst>
          </p:cNvPr>
          <p:cNvCxnSpPr>
            <a:cxnSpLocks/>
            <a:stCxn id="54" idx="2"/>
            <a:endCxn id="24" idx="0"/>
          </p:cNvCxnSpPr>
          <p:nvPr/>
        </p:nvCxnSpPr>
        <p:spPr>
          <a:xfrm rot="5400000">
            <a:off x="3102772" y="2978587"/>
            <a:ext cx="264422" cy="968626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6E1BC7F-2968-4C02-8216-08D17290137E}"/>
              </a:ext>
            </a:extLst>
          </p:cNvPr>
          <p:cNvSpPr txBox="1"/>
          <p:nvPr/>
        </p:nvSpPr>
        <p:spPr>
          <a:xfrm>
            <a:off x="10631843" y="3583622"/>
            <a:ext cx="1533319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4C565C"/>
                </a:solidFill>
                <a:cs typeface="Arial"/>
              </a:rPr>
              <a:t>Michael Chadband</a:t>
            </a:r>
            <a:endParaRPr lang="en-GB" sz="1050" b="1" dirty="0">
              <a:solidFill>
                <a:srgbClr val="4C565C"/>
              </a:solidFill>
            </a:endParaRP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Assistant HR Partner</a:t>
            </a:r>
          </a:p>
          <a:p>
            <a:pPr algn="ctr"/>
            <a:r>
              <a:rPr lang="en-GB" sz="1050" dirty="0">
                <a:solidFill>
                  <a:srgbClr val="4C565C"/>
                </a:solidFill>
              </a:rPr>
              <a:t>HR Systems  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752F9397-385D-4B88-9B74-9DF4D058D6F9}"/>
              </a:ext>
            </a:extLst>
          </p:cNvPr>
          <p:cNvCxnSpPr>
            <a:cxnSpLocks/>
            <a:stCxn id="43" idx="2"/>
            <a:endCxn id="52" idx="1"/>
          </p:cNvCxnSpPr>
          <p:nvPr/>
        </p:nvCxnSpPr>
        <p:spPr>
          <a:xfrm rot="16200000" flipH="1">
            <a:off x="10232575" y="3472895"/>
            <a:ext cx="547242" cy="251293"/>
          </a:xfrm>
          <a:prstGeom prst="bentConnector2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onnector: Elbow 215">
            <a:extLst>
              <a:ext uri="{FF2B5EF4-FFF2-40B4-BE49-F238E27FC236}">
                <a16:creationId xmlns:a16="http://schemas.microsoft.com/office/drawing/2014/main" id="{56DD7236-B415-4FAB-9319-AE3E12FD8395}"/>
              </a:ext>
            </a:extLst>
          </p:cNvPr>
          <p:cNvCxnSpPr>
            <a:cxnSpLocks/>
            <a:endCxn id="50" idx="0"/>
          </p:cNvCxnSpPr>
          <p:nvPr/>
        </p:nvCxnSpPr>
        <p:spPr>
          <a:xfrm rot="5400000">
            <a:off x="9197332" y="3602801"/>
            <a:ext cx="1357016" cy="1009418"/>
          </a:xfrm>
          <a:prstGeom prst="bentConnector3">
            <a:avLst>
              <a:gd name="adj1" fmla="val 21492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Elbow Connector 22">
            <a:extLst>
              <a:ext uri="{FF2B5EF4-FFF2-40B4-BE49-F238E27FC236}">
                <a16:creationId xmlns:a16="http://schemas.microsoft.com/office/drawing/2014/main" id="{A0171AE8-D356-4942-85F7-2653CE2A61C0}"/>
              </a:ext>
            </a:extLst>
          </p:cNvPr>
          <p:cNvCxnSpPr>
            <a:cxnSpLocks/>
            <a:stCxn id="60" idx="2"/>
            <a:endCxn id="43" idx="0"/>
          </p:cNvCxnSpPr>
          <p:nvPr/>
        </p:nvCxnSpPr>
        <p:spPr>
          <a:xfrm rot="16200000" flipH="1">
            <a:off x="8366119" y="733408"/>
            <a:ext cx="183445" cy="384541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2" name="Slide Number Placeholder 271">
            <a:extLst>
              <a:ext uri="{FF2B5EF4-FFF2-40B4-BE49-F238E27FC236}">
                <a16:creationId xmlns:a16="http://schemas.microsoft.com/office/drawing/2014/main" id="{C4A9B936-0FCC-444A-8B26-0A428D56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4</a:t>
            </a:fld>
            <a:endParaRPr lang="en-GB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9137ED9B-AE58-4360-82BC-9052BEA3F077}"/>
              </a:ext>
            </a:extLst>
          </p:cNvPr>
          <p:cNvCxnSpPr>
            <a:cxnSpLocks/>
            <a:stCxn id="43" idx="2"/>
            <a:endCxn id="46" idx="1"/>
          </p:cNvCxnSpPr>
          <p:nvPr/>
        </p:nvCxnSpPr>
        <p:spPr>
          <a:xfrm rot="16200000" flipH="1">
            <a:off x="9601739" y="4103731"/>
            <a:ext cx="1816303" cy="258681"/>
          </a:xfrm>
          <a:prstGeom prst="bentConnector2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4094F-4A55-4B03-8105-EF93A4E0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FE313-DF1D-4062-9876-F472045FC481}" type="datetime1">
              <a:rPr lang="en-GB" smtClean="0"/>
              <a:t>20/11/2025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2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05411" y="1545225"/>
            <a:ext cx="2165779" cy="4308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>
                <a:solidFill>
                  <a:srgbClr val="192A39"/>
                </a:solidFill>
              </a:rPr>
              <a:t>Phil Spencer</a:t>
            </a:r>
          </a:p>
          <a:p>
            <a:pPr algn="ctr"/>
            <a:r>
              <a:rPr lang="en-GB" sz="1050">
                <a:solidFill>
                  <a:srgbClr val="192A39"/>
                </a:solidFill>
              </a:rPr>
              <a:t>Director of HR Services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000" y="270000"/>
            <a:ext cx="4083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HR Services Team</a:t>
            </a:r>
          </a:p>
          <a:p>
            <a:r>
              <a:rPr lang="en-GB" sz="1600" dirty="0">
                <a:solidFill>
                  <a:schemeClr val="bg1"/>
                </a:solidFill>
              </a:rPr>
              <a:t>HR Process Improvement</a:t>
            </a:r>
          </a:p>
          <a:p>
            <a:r>
              <a:rPr lang="en-GB" sz="1600" dirty="0">
                <a:solidFill>
                  <a:schemeClr val="bg1"/>
                </a:solidFill>
              </a:rPr>
              <a:t>HR Governance, Compliance &amp;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04908" y="3539581"/>
            <a:ext cx="1490128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Egle MacIver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Business Support Partner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21565" y="4889163"/>
            <a:ext cx="1761588" cy="10618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Alison Rollo Rose,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James Hardacre, Aridane Galvan,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Lucy Hardie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Business Support Administrator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2159" y="2570565"/>
            <a:ext cx="1457915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Morag Easton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Head of HR Process Improvement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63863" y="4891989"/>
            <a:ext cx="2318731" cy="12234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Deirdre Barclay, 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Christine Kelly,</a:t>
            </a:r>
            <a:endParaRPr lang="en-GB" sz="1050" b="1" dirty="0">
              <a:solidFill>
                <a:srgbClr val="192A39"/>
              </a:solidFill>
              <a:cs typeface="Arial"/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Jacquie Robertson,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Lynne Bisset,</a:t>
            </a:r>
            <a:endParaRPr lang="en-GB" sz="1050" b="1" dirty="0">
              <a:solidFill>
                <a:srgbClr val="192A39"/>
              </a:solidFill>
            </a:endParaRP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Joyce Clark, 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  <a:cs typeface="Arial"/>
              </a:rPr>
              <a:t>Mia Zitzlaff</a:t>
            </a:r>
            <a:endParaRPr lang="en-GB" sz="1050" b="1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Note Taker</a:t>
            </a:r>
            <a:endParaRPr lang="en-GB" sz="1050" dirty="0">
              <a:solidFill>
                <a:srgbClr val="192A39"/>
              </a:solidFill>
              <a:cs typeface="Arial"/>
            </a:endParaRPr>
          </a:p>
        </p:txBody>
      </p:sp>
      <p:cxnSp>
        <p:nvCxnSpPr>
          <p:cNvPr id="14" name="Elbow Connector 13"/>
          <p:cNvCxnSpPr>
            <a:cxnSpLocks/>
            <a:stCxn id="6" idx="2"/>
            <a:endCxn id="47" idx="0"/>
          </p:cNvCxnSpPr>
          <p:nvPr/>
        </p:nvCxnSpPr>
        <p:spPr>
          <a:xfrm rot="5400000">
            <a:off x="8498938" y="3540954"/>
            <a:ext cx="775327" cy="1926743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cxnSpLocks/>
            <a:stCxn id="74" idx="2"/>
            <a:endCxn id="55" idx="0"/>
          </p:cNvCxnSpPr>
          <p:nvPr/>
        </p:nvCxnSpPr>
        <p:spPr>
          <a:xfrm rot="5400000">
            <a:off x="7253086" y="2241090"/>
            <a:ext cx="739468" cy="254229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91858" y="3539581"/>
            <a:ext cx="1457913" cy="9002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Sarah Kane,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Hannah Hamilton,</a:t>
            </a:r>
          </a:p>
          <a:p>
            <a:pPr algn="ctr"/>
            <a:r>
              <a:rPr lang="en-GB" sz="1050" b="1" dirty="0">
                <a:solidFill>
                  <a:srgbClr val="192A39"/>
                </a:solidFill>
              </a:rPr>
              <a:t>Ria Murdoch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Process Improvement Partner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606607" y="3881973"/>
            <a:ext cx="1490128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Conor Byworth</a:t>
            </a:r>
            <a:endParaRPr lang="en-GB" sz="1050" dirty="0">
              <a:solidFill>
                <a:srgbClr val="192A39"/>
              </a:solidFill>
            </a:endParaRP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Business Intelligence &amp; Reporting Analyst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54633" y="2565424"/>
            <a:ext cx="2278672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George Shannon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Senior HR Partner 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Governance, Compliance &amp; Risk</a:t>
            </a:r>
          </a:p>
        </p:txBody>
      </p:sp>
      <p:cxnSp>
        <p:nvCxnSpPr>
          <p:cNvPr id="195" name="Elbow Connector 194"/>
          <p:cNvCxnSpPr>
            <a:cxnSpLocks/>
            <a:stCxn id="7" idx="2"/>
            <a:endCxn id="74" idx="0"/>
          </p:cNvCxnSpPr>
          <p:nvPr/>
        </p:nvCxnSpPr>
        <p:spPr>
          <a:xfrm rot="16200000" flipH="1">
            <a:off x="6946479" y="617934"/>
            <a:ext cx="589312" cy="330566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>
            <a:stCxn id="6" idx="0"/>
            <a:endCxn id="74" idx="2"/>
          </p:cNvCxnSpPr>
          <p:nvPr/>
        </p:nvCxnSpPr>
        <p:spPr>
          <a:xfrm rot="16200000" flipV="1">
            <a:off x="9173433" y="2863041"/>
            <a:ext cx="397076" cy="956003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cxnSpLocks/>
            <a:stCxn id="45" idx="2"/>
            <a:endCxn id="67" idx="0"/>
          </p:cNvCxnSpPr>
          <p:nvPr/>
        </p:nvCxnSpPr>
        <p:spPr>
          <a:xfrm rot="5400000">
            <a:off x="1114999" y="2953462"/>
            <a:ext cx="391935" cy="780302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Elbow Connector 216"/>
          <p:cNvCxnSpPr>
            <a:stCxn id="7" idx="2"/>
            <a:endCxn id="45" idx="0"/>
          </p:cNvCxnSpPr>
          <p:nvPr/>
        </p:nvCxnSpPr>
        <p:spPr>
          <a:xfrm rot="5400000">
            <a:off x="3347483" y="329746"/>
            <a:ext cx="594453" cy="3887184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3B92976-4348-48F5-BC57-C4999727CB45}"/>
              </a:ext>
            </a:extLst>
          </p:cNvPr>
          <p:cNvSpPr txBox="1"/>
          <p:nvPr/>
        </p:nvSpPr>
        <p:spPr>
          <a:xfrm>
            <a:off x="1854829" y="3548096"/>
            <a:ext cx="1457913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</a:rPr>
              <a:t>Mandy Polling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HR Learning and Development Partner</a:t>
            </a:r>
          </a:p>
        </p:txBody>
      </p:sp>
      <p:cxnSp>
        <p:nvCxnSpPr>
          <p:cNvPr id="58" name="Elbow Connector 139">
            <a:extLst>
              <a:ext uri="{FF2B5EF4-FFF2-40B4-BE49-F238E27FC236}">
                <a16:creationId xmlns:a16="http://schemas.microsoft.com/office/drawing/2014/main" id="{68AD4935-7915-43F7-9987-C31919B87B06}"/>
              </a:ext>
            </a:extLst>
          </p:cNvPr>
          <p:cNvCxnSpPr>
            <a:cxnSpLocks/>
            <a:stCxn id="45" idx="2"/>
            <a:endCxn id="53" idx="0"/>
          </p:cNvCxnSpPr>
          <p:nvPr/>
        </p:nvCxnSpPr>
        <p:spPr>
          <a:xfrm rot="16200000" flipH="1">
            <a:off x="1942226" y="2906536"/>
            <a:ext cx="400450" cy="882669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13">
            <a:extLst>
              <a:ext uri="{FF2B5EF4-FFF2-40B4-BE49-F238E27FC236}">
                <a16:creationId xmlns:a16="http://schemas.microsoft.com/office/drawing/2014/main" id="{804DA761-CE6F-4C68-B18D-3AC8C41AF4B4}"/>
              </a:ext>
            </a:extLst>
          </p:cNvPr>
          <p:cNvCxnSpPr>
            <a:cxnSpLocks/>
            <a:stCxn id="6" idx="2"/>
            <a:endCxn id="41" idx="0"/>
          </p:cNvCxnSpPr>
          <p:nvPr/>
        </p:nvCxnSpPr>
        <p:spPr>
          <a:xfrm rot="16200000" flipH="1">
            <a:off x="9889915" y="4076718"/>
            <a:ext cx="772501" cy="852387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lide Number Placeholder 103">
            <a:extLst>
              <a:ext uri="{FF2B5EF4-FFF2-40B4-BE49-F238E27FC236}">
                <a16:creationId xmlns:a16="http://schemas.microsoft.com/office/drawing/2014/main" id="{7F29E434-AC44-4FB7-807B-AF64A520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154F-5F0D-4F50-82D2-28ABCE3346E7}" type="slidenum">
              <a:rPr lang="en-GB" smtClean="0"/>
              <a:t>5</a:t>
            </a:fld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8A6E33-F602-42C8-B60B-7E1D24E21BD5}"/>
              </a:ext>
            </a:extLst>
          </p:cNvPr>
          <p:cNvSpPr txBox="1"/>
          <p:nvPr/>
        </p:nvSpPr>
        <p:spPr>
          <a:xfrm>
            <a:off x="7261490" y="3881973"/>
            <a:ext cx="1441022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050" b="1" dirty="0">
                <a:solidFill>
                  <a:srgbClr val="192A39"/>
                </a:solidFill>
                <a:latin typeface="Arial"/>
                <a:cs typeface="Calibri"/>
              </a:rPr>
              <a:t>Julij Fischer</a:t>
            </a:r>
          </a:p>
          <a:p>
            <a:pPr algn="ctr"/>
            <a:r>
              <a:rPr lang="en-GB" sz="1050" dirty="0">
                <a:solidFill>
                  <a:srgbClr val="192A39"/>
                </a:solidFill>
              </a:rPr>
              <a:t>Assistant HR Partner</a:t>
            </a:r>
          </a:p>
        </p:txBody>
      </p:sp>
      <p:cxnSp>
        <p:nvCxnSpPr>
          <p:cNvPr id="30" name="Elbow Connector 4">
            <a:extLst>
              <a:ext uri="{FF2B5EF4-FFF2-40B4-BE49-F238E27FC236}">
                <a16:creationId xmlns:a16="http://schemas.microsoft.com/office/drawing/2014/main" id="{2805EE4F-1CAF-410F-AB6F-D7ABDC71578D}"/>
              </a:ext>
            </a:extLst>
          </p:cNvPr>
          <p:cNvCxnSpPr>
            <a:cxnSpLocks/>
            <a:stCxn id="74" idx="2"/>
            <a:endCxn id="25" idx="0"/>
          </p:cNvCxnSpPr>
          <p:nvPr/>
        </p:nvCxnSpPr>
        <p:spPr>
          <a:xfrm rot="5400000">
            <a:off x="8068251" y="3056255"/>
            <a:ext cx="739468" cy="911968"/>
          </a:xfrm>
          <a:prstGeom prst="bentConnector3">
            <a:avLst>
              <a:gd name="adj1" fmla="val 50000"/>
            </a:avLst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0F5F6-1236-45DD-BFFB-6B6C2A7DE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D2400-C2ED-4072-B6CC-BB3EE6745801}" type="datetime1">
              <a:rPr lang="en-GB" smtClean="0"/>
              <a:t>20/11/2025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5650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11">
      <a:dk1>
        <a:srgbClr val="4C565C"/>
      </a:dk1>
      <a:lt1>
        <a:sysClr val="window" lastClr="FFFFFF"/>
      </a:lt1>
      <a:dk2>
        <a:srgbClr val="810262"/>
      </a:dk2>
      <a:lt2>
        <a:srgbClr val="E5E5E5"/>
      </a:lt2>
      <a:accent1>
        <a:srgbClr val="4C565C"/>
      </a:accent1>
      <a:accent2>
        <a:srgbClr val="810262"/>
      </a:accent2>
      <a:accent3>
        <a:srgbClr val="662D91"/>
      </a:accent3>
      <a:accent4>
        <a:srgbClr val="BEC3C6"/>
      </a:accent4>
      <a:accent5>
        <a:srgbClr val="B32276"/>
      </a:accent5>
      <a:accent6>
        <a:srgbClr val="325572"/>
      </a:accent6>
      <a:hlink>
        <a:srgbClr val="325572"/>
      </a:hlink>
      <a:folHlink>
        <a:srgbClr val="8102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 sz="230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0EFE4BEA-746F-4065-A768-3B51ADC95257}" vid="{B34CFD1F-CDAA-45EB-BA48-FD84D9896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929E8D8F9C248A67BA6C62E2A0AB5" ma:contentTypeVersion="19" ma:contentTypeDescription="Create a new document." ma:contentTypeScope="" ma:versionID="136255238e9de6aa4b67dd3fe833d867">
  <xsd:schema xmlns:xsd="http://www.w3.org/2001/XMLSchema" xmlns:xs="http://www.w3.org/2001/XMLSchema" xmlns:p="http://schemas.microsoft.com/office/2006/metadata/properties" xmlns:ns2="c56ceb20-bdb2-4a98-8f73-13d2bdad91d8" xmlns:ns3="5a3676ca-3bec-484f-9e08-b005f199fbc4" targetNamespace="http://schemas.microsoft.com/office/2006/metadata/properties" ma:root="true" ma:fieldsID="6c52c140fa8af575f4093d5ad11111f5" ns2:_="" ns3:_="">
    <xsd:import namespace="c56ceb20-bdb2-4a98-8f73-13d2bdad91d8"/>
    <xsd:import namespace="5a3676ca-3bec-484f-9e08-b005f199fb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6ceb20-bdb2-4a98-8f73-13d2bdad91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676ca-3bec-484f-9e08-b005f199fbc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82e7eb8-0965-43de-a44e-d7e22af02000}" ma:internalName="TaxCatchAll" ma:showField="CatchAllData" ma:web="5a3676ca-3bec-484f-9e08-b005f199fb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3676ca-3bec-484f-9e08-b005f199fbc4" xsi:nil="true"/>
    <lcf76f155ced4ddcb4097134ff3c332f xmlns="c56ceb20-bdb2-4a98-8f73-13d2bdad91d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BB9618-E71B-458A-8B4B-7B44AB117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6ceb20-bdb2-4a98-8f73-13d2bdad91d8"/>
    <ds:schemaRef ds:uri="5a3676ca-3bec-484f-9e08-b005f199fb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C47394-DDF4-4829-A938-0C829086E9D4}">
  <ds:schemaRefs>
    <ds:schemaRef ds:uri="5a3676ca-3bec-484f-9e08-b005f199fbc4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c56ceb20-bdb2-4a98-8f73-13d2bdad91d8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E309388-51BE-4BF2-B0E0-098586EA3F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3584</TotalTime>
  <Words>783</Words>
  <Application>Microsoft Office PowerPoint</Application>
  <PresentationFormat>Widescreen</PresentationFormat>
  <Paragraphs>260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Jo</dc:creator>
  <cp:lastModifiedBy>Alison Rollo Rose</cp:lastModifiedBy>
  <cp:revision>197</cp:revision>
  <cp:lastPrinted>2022-03-01T09:09:18Z</cp:lastPrinted>
  <dcterms:created xsi:type="dcterms:W3CDTF">2019-01-17T11:29:00Z</dcterms:created>
  <dcterms:modified xsi:type="dcterms:W3CDTF">2025-11-20T09:49:40Z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0x0101009CF929E8D8F9C248A67BA6C62E2A0AB5</vt:lpwstr>
  </property>
  <property fmtid="{D5CDD505-2E9C-101B-9397-08002B2CF9AE}" pid="3" name="MediaServiceImageTags">
    <vt:lpwstr/>
  </property>
</Properties>
</file>