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66" r:id="rId7"/>
    <p:sldId id="265" r:id="rId8"/>
    <p:sldId id="267" r:id="rId9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EF45D8-D3AB-4A9F-A834-79C2C0632A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68AB3-C239-4716-9965-9E8D4C9D4D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5B98C-21BE-4838-B315-DB0D93D6090A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18412-155B-4D15-9E84-E2036045A2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39358-FB2A-48A9-845B-1D373C3FB7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727B-6E0A-42AB-9EA3-6A30FA6DD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8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0E66A-D795-4505-822D-97B6065DCFEB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79080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B1B9-4126-4A75-8C87-836E5942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11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1B9-4126-4A75-8C87-836E59421C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4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1B9-4126-4A75-8C87-836E59421C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1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1B9-4126-4A75-8C87-836E59421C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7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1B9-4126-4A75-8C87-836E59421C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4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1B9-4126-4A75-8C87-836E59421C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0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over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20442"/>
            <a:ext cx="12210420" cy="56458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2" y="0"/>
            <a:ext cx="12210420" cy="1213920"/>
          </a:xfrm>
          <a:prstGeom prst="rect">
            <a:avLst/>
          </a:prstGeom>
          <a:gradFill flip="none" rotWithShape="1">
            <a:gsLst>
              <a:gs pos="39000">
                <a:schemeClr val="tx2"/>
              </a:gs>
              <a:gs pos="59000">
                <a:srgbClr val="6A2268"/>
              </a:gs>
            </a:gsLst>
            <a:lin ang="0" scaled="1"/>
            <a:tileRect/>
          </a:gradFill>
          <a:ln>
            <a:noFill/>
          </a:ln>
          <a:effectLst>
            <a:outerShdw blurRad="165100" dist="139700" dir="558000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err="1"/>
          </a:p>
        </p:txBody>
      </p:sp>
      <p:grpSp>
        <p:nvGrpSpPr>
          <p:cNvPr id="20" name="Group 19"/>
          <p:cNvGrpSpPr/>
          <p:nvPr/>
        </p:nvGrpSpPr>
        <p:grpSpPr>
          <a:xfrm>
            <a:off x="864230" y="5669526"/>
            <a:ext cx="2180646" cy="333000"/>
            <a:chOff x="844550" y="5673366"/>
            <a:chExt cx="2180078" cy="333000"/>
          </a:xfrm>
        </p:grpSpPr>
        <p:sp>
          <p:nvSpPr>
            <p:cNvPr id="18" name="Chevron 17"/>
            <p:cNvSpPr/>
            <p:nvPr/>
          </p:nvSpPr>
          <p:spPr>
            <a:xfrm flipH="1">
              <a:off x="898593" y="5673366"/>
              <a:ext cx="2126035" cy="333000"/>
            </a:xfrm>
            <a:prstGeom prst="chevron">
              <a:avLst>
                <a:gd name="adj" fmla="val 2287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err="1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flipH="1">
              <a:off x="844550" y="5673366"/>
              <a:ext cx="2050165" cy="333000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>
                  <a:solidFill>
                    <a:schemeClr val="tx1"/>
                  </a:solidFill>
                </a:rPr>
                <a:t>June 2019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483" y="2411516"/>
            <a:ext cx="5154298" cy="1474684"/>
          </a:xfrm>
        </p:spPr>
        <p:txBody>
          <a:bodyPr anchor="b" anchorCtr="0">
            <a:normAutofit/>
          </a:bodyPr>
          <a:lstStyle>
            <a:lvl1pPr algn="l">
              <a:lnSpc>
                <a:spcPts val="4450"/>
              </a:lnSpc>
              <a:defRPr sz="50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65482" y="4343400"/>
            <a:ext cx="5154299" cy="914400"/>
          </a:xfrm>
        </p:spPr>
        <p:txBody>
          <a:bodyPr>
            <a:normAutofit/>
          </a:bodyPr>
          <a:lstStyle>
            <a:lvl1pPr marL="0" indent="0" algn="l">
              <a:buNone/>
              <a:defRPr sz="22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 bwMode="white">
          <a:xfrm>
            <a:off x="960762" y="5678676"/>
            <a:ext cx="2105504" cy="323850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defRPr sz="1400" b="1">
                <a:solidFill>
                  <a:srgbClr val="4C565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65481" y="4114800"/>
            <a:ext cx="3694562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oE-logo-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7" y="75692"/>
            <a:ext cx="3518308" cy="10424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1120" y="262474"/>
            <a:ext cx="3746332" cy="7466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2322"/>
              </a:lnSpc>
            </a:pPr>
            <a:r>
              <a:rPr lang="en-US" sz="2322" b="1">
                <a:solidFill>
                  <a:schemeClr val="bg1"/>
                </a:solidFill>
              </a:rPr>
              <a:t>Service Excellence</a:t>
            </a:r>
          </a:p>
          <a:p>
            <a:pPr>
              <a:lnSpc>
                <a:spcPts val="2322"/>
              </a:lnSpc>
            </a:pPr>
            <a:r>
              <a:rPr lang="en-US" sz="2322" err="1">
                <a:solidFill>
                  <a:schemeClr val="bg1"/>
                </a:solidFill>
              </a:rPr>
              <a:t>Programme</a:t>
            </a:r>
            <a:endParaRPr lang="en-US" sz="2322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769034" y="635000"/>
            <a:ext cx="746640" cy="1588"/>
          </a:xfrm>
          <a:prstGeom prst="line">
            <a:avLst/>
          </a:prstGeom>
          <a:ln w="18288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6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A8E06-5A78-487C-B69B-FE7C9B4B4A30}" type="datetime1">
              <a:rPr lang="en-GB" smtClean="0"/>
              <a:t>23/04/2025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0568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671E5-8E36-41FF-84A3-0768CEE57160}" type="datetime1">
              <a:rPr lang="en-GB" smtClean="0"/>
              <a:t>23/04/2025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black">
          <a:xfrm>
            <a:off x="455732" y="1739523"/>
            <a:ext cx="11280539" cy="1474684"/>
          </a:xfrm>
        </p:spPr>
        <p:txBody>
          <a:bodyPr anchor="b" anchorCtr="0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5732" y="3581400"/>
            <a:ext cx="6936005" cy="914400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343603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858" y="1920875"/>
            <a:ext cx="4649412" cy="366712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B539B-3120-467F-9B03-A26AC96F297A}" type="datetime1">
              <a:rPr lang="en-GB" smtClean="0"/>
              <a:t>23/04/2025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72661" y="2286000"/>
            <a:ext cx="978692" cy="3581400"/>
            <a:chOff x="472537" y="2286000"/>
            <a:chExt cx="978437" cy="3581400"/>
          </a:xfrm>
        </p:grpSpPr>
        <p:grpSp>
          <p:nvGrpSpPr>
            <p:cNvPr id="17" name="Group 16"/>
            <p:cNvGrpSpPr/>
            <p:nvPr/>
          </p:nvGrpSpPr>
          <p:grpSpPr>
            <a:xfrm>
              <a:off x="472537" y="2286000"/>
              <a:ext cx="978437" cy="3581400"/>
              <a:chOff x="472537" y="2286000"/>
              <a:chExt cx="978437" cy="3581400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472537" y="2286000"/>
                <a:ext cx="656051" cy="3581400"/>
              </a:xfrm>
              <a:prstGeom prst="chevron">
                <a:avLst>
                  <a:gd name="adj" fmla="val 55138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/>
              <p:cNvSpPr/>
              <p:nvPr/>
            </p:nvSpPr>
            <p:spPr>
              <a:xfrm flipH="1">
                <a:off x="846667" y="2286000"/>
                <a:ext cx="604307" cy="3581400"/>
              </a:xfrm>
              <a:prstGeom prst="chevron">
                <a:avLst>
                  <a:gd name="adj" fmla="val 0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/>
            </p:nvSpPr>
            <p:spPr>
              <a:xfrm flipH="1">
                <a:off x="684212" y="5105400"/>
                <a:ext cx="604307" cy="762000"/>
              </a:xfrm>
              <a:prstGeom prst="chevron">
                <a:avLst>
                  <a:gd name="adj" fmla="val 0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vron 15"/>
              <p:cNvSpPr/>
              <p:nvPr/>
            </p:nvSpPr>
            <p:spPr>
              <a:xfrm flipH="1">
                <a:off x="735467" y="2286000"/>
                <a:ext cx="604307" cy="838200"/>
              </a:xfrm>
              <a:prstGeom prst="chevron">
                <a:avLst>
                  <a:gd name="adj" fmla="val 0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ight Triangle 17"/>
            <p:cNvSpPr/>
            <p:nvPr/>
          </p:nvSpPr>
          <p:spPr>
            <a:xfrm flipH="1" flipV="1">
              <a:off x="1128588" y="5588000"/>
              <a:ext cx="322386" cy="279400"/>
            </a:xfrm>
            <a:prstGeom prst="rtTriangle">
              <a:avLst/>
            </a:prstGeom>
            <a:solidFill>
              <a:srgbClr val="231F20"/>
            </a:solidFill>
            <a:ln>
              <a:solidFill>
                <a:srgbClr val="231F2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2" y="1920876"/>
            <a:ext cx="5318467" cy="3667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5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74047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C7916-FC49-48BD-9875-4D4BDF1A93B5}" type="datetime1">
              <a:rPr lang="en-GB" smtClean="0"/>
              <a:t>23/04/2025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76173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147B8-64BE-4D9C-9DF4-57AA7086AA3D}" type="datetime1">
              <a:rPr lang="en-GB" smtClean="0"/>
              <a:t>23/04/2025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80225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97FE-5772-4301-9DA8-70212781F965}" type="datetime1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Edinburgh - Human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8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386929" y="6442512"/>
            <a:ext cx="843182" cy="333000"/>
            <a:chOff x="11352212" y="6442512"/>
            <a:chExt cx="842962" cy="333000"/>
          </a:xfrm>
        </p:grpSpPr>
        <p:sp>
          <p:nvSpPr>
            <p:cNvPr id="16" name="Chevron 15"/>
            <p:cNvSpPr/>
            <p:nvPr/>
          </p:nvSpPr>
          <p:spPr>
            <a:xfrm>
              <a:off x="11352212" y="6442512"/>
              <a:ext cx="656051" cy="333000"/>
            </a:xfrm>
            <a:prstGeom prst="chevron">
              <a:avLst>
                <a:gd name="adj" fmla="val 22874"/>
              </a:avLst>
            </a:prstGeom>
            <a:solidFill>
              <a:srgbClr val="4C5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err="1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 flipH="1">
              <a:off x="11738387" y="6442512"/>
              <a:ext cx="456787" cy="333000"/>
            </a:xfrm>
            <a:prstGeom prst="chevron">
              <a:avLst>
                <a:gd name="adj" fmla="val 0"/>
              </a:avLst>
            </a:prstGeom>
            <a:solidFill>
              <a:srgbClr val="4C5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err="1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Header-ima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-1"/>
            <a:ext cx="12210420" cy="12970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5732" y="893"/>
            <a:ext cx="11280538" cy="12961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92" y="2168526"/>
            <a:ext cx="10688177" cy="3317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5732" y="6367272"/>
            <a:ext cx="1905495" cy="490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 b="1">
                <a:solidFill>
                  <a:schemeClr val="tx1"/>
                </a:solidFill>
              </a:defRPr>
            </a:lvl1pPr>
          </a:lstStyle>
          <a:p>
            <a:fld id="{45B2D3E9-F352-4ADB-8B63-6AAF7799F539}" type="datetime1">
              <a:rPr lang="en-GB" smtClean="0"/>
              <a:t>23/04/2025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4522" y="6367270"/>
            <a:ext cx="301748" cy="4907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248400"/>
            <a:ext cx="12201273" cy="1188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err="1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34991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6075" algn="l" defTabSz="457200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20663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90513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675" indent="-261938" algn="l" defTabSz="457200" rtl="0" eaLnBrk="1" latinLnBrk="0" hangingPunct="1">
        <a:spcBef>
          <a:spcPct val="20000"/>
        </a:spcBef>
        <a:buFont typeface="Lucida Grande"/>
        <a:buChar char="#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0000" y="270000"/>
            <a:ext cx="38727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HR Senior Leadership Team</a:t>
            </a:r>
          </a:p>
          <a:p>
            <a:endParaRPr lang="en-GB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4862" y="1957812"/>
            <a:ext cx="1764146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James Saville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of HR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5560" y="4125993"/>
            <a:ext cx="1917313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Susan McNeill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HR Partnering: Colleges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0917" y="2916754"/>
            <a:ext cx="1886664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Denise Nesbitt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Talent &amp; Development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0917" y="3837453"/>
            <a:ext cx="1886664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Phil Spencer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of HR Services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5560" y="3205295"/>
            <a:ext cx="1886664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Jo Roger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HR Partnering: Professional Services</a:t>
            </a:r>
          </a:p>
        </p:txBody>
      </p:sp>
      <p:cxnSp>
        <p:nvCxnSpPr>
          <p:cNvPr id="8" name="Elbow Connector 7"/>
          <p:cNvCxnSpPr>
            <a:stCxn id="4" idx="2"/>
            <a:endCxn id="12" idx="1"/>
          </p:cNvCxnSpPr>
          <p:nvPr/>
        </p:nvCxnSpPr>
        <p:spPr>
          <a:xfrm rot="16200000" flipH="1">
            <a:off x="5595628" y="2310006"/>
            <a:ext cx="816596" cy="973982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4" idx="2"/>
            <a:endCxn id="7" idx="3"/>
          </p:cNvCxnSpPr>
          <p:nvPr/>
        </p:nvCxnSpPr>
        <p:spPr>
          <a:xfrm rot="5400000">
            <a:off x="4011987" y="2909585"/>
            <a:ext cx="2025835" cy="984062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4" idx="2"/>
            <a:endCxn id="14" idx="1"/>
          </p:cNvCxnSpPr>
          <p:nvPr/>
        </p:nvCxnSpPr>
        <p:spPr>
          <a:xfrm rot="16200000" flipH="1">
            <a:off x="5171827" y="2733807"/>
            <a:ext cx="1664198" cy="973982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5" idx="3"/>
          </p:cNvCxnSpPr>
          <p:nvPr/>
        </p:nvCxnSpPr>
        <p:spPr>
          <a:xfrm flipH="1">
            <a:off x="4511869" y="2384270"/>
            <a:ext cx="1005067" cy="1051693"/>
          </a:xfrm>
          <a:prstGeom prst="bentConnector3">
            <a:avLst>
              <a:gd name="adj1" fmla="val -64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330000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0000" y="270000"/>
            <a:ext cx="313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HR Specialist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1202" y="1358738"/>
            <a:ext cx="1764146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Denise Nesbitt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Talent &amp; Development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171631" y="4879762"/>
            <a:ext cx="1544005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Elora Oosterhoff </a:t>
            </a:r>
            <a:endParaRPr lang="en-US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Assistant HR Partner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496176" y="2252630"/>
            <a:ext cx="1771698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Kirsty Robertson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Head of HR 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Talent &amp; Development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62134" y="4029387"/>
            <a:ext cx="1450245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Louise Kidd,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Kirsten Partridge,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 Reward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16528" y="3868891"/>
            <a:ext cx="1747347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Iona Emslie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Nikki Malloch,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Katie Pearson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 ER &amp; Policy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918854" y="4535121"/>
            <a:ext cx="1879025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Lorna Currie,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Graeme Laing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Assistant HR Partner  Immigration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087601" y="2255549"/>
            <a:ext cx="1619844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Caroline Wallace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Head of HR 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Equality, Diversity &amp; Inclusion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937998" y="3153990"/>
            <a:ext cx="1879025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Andrea Balderson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  Immigration</a:t>
            </a:r>
          </a:p>
        </p:txBody>
      </p:sp>
      <p:cxnSp>
        <p:nvCxnSpPr>
          <p:cNvPr id="51" name="Elbow Connector 50"/>
          <p:cNvCxnSpPr>
            <a:cxnSpLocks/>
            <a:stCxn id="6" idx="2"/>
            <a:endCxn id="128" idx="0"/>
          </p:cNvCxnSpPr>
          <p:nvPr/>
        </p:nvCxnSpPr>
        <p:spPr>
          <a:xfrm rot="16200000" flipH="1">
            <a:off x="5300534" y="658560"/>
            <a:ext cx="319730" cy="287424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cxnSpLocks/>
          </p:cNvCxnSpPr>
          <p:nvPr/>
        </p:nvCxnSpPr>
        <p:spPr>
          <a:xfrm flipH="1">
            <a:off x="11797879" y="3442531"/>
            <a:ext cx="19144" cy="1461922"/>
          </a:xfrm>
          <a:prstGeom prst="bentConnector3">
            <a:avLst>
              <a:gd name="adj1" fmla="val -1194108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cxnSpLocks/>
            <a:stCxn id="124" idx="2"/>
            <a:endCxn id="53" idx="0"/>
          </p:cNvCxnSpPr>
          <p:nvPr/>
        </p:nvCxnSpPr>
        <p:spPr>
          <a:xfrm rot="16200000" flipH="1">
            <a:off x="3270139" y="1941597"/>
            <a:ext cx="329005" cy="2105232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Edinburgh - Human Resources</a:t>
            </a:r>
          </a:p>
        </p:txBody>
      </p:sp>
      <p:cxnSp>
        <p:nvCxnSpPr>
          <p:cNvPr id="13" name="Elbow Connector 12"/>
          <p:cNvCxnSpPr>
            <a:cxnSpLocks/>
            <a:stCxn id="58" idx="1"/>
            <a:endCxn id="62" idx="1"/>
          </p:cNvCxnSpPr>
          <p:nvPr/>
        </p:nvCxnSpPr>
        <p:spPr>
          <a:xfrm rot="10800000" flipV="1">
            <a:off x="323413" y="3328616"/>
            <a:ext cx="6127" cy="2212331"/>
          </a:xfrm>
          <a:prstGeom prst="bentConnector3">
            <a:avLst>
              <a:gd name="adj1" fmla="val 3831027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9538" y="3717905"/>
            <a:ext cx="1649143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Laura Allison,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Audrey Chalmers,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Zsuzsanna Kadlecsik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95391" y="3867804"/>
            <a:ext cx="1629369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Ellie </a:t>
            </a:r>
            <a:r>
              <a:rPr lang="en-GB" sz="1050" b="1" err="1">
                <a:solidFill>
                  <a:srgbClr val="192A39"/>
                </a:solidFill>
              </a:rPr>
              <a:t>DeLappe</a:t>
            </a:r>
            <a:r>
              <a:rPr lang="en-GB" sz="1050" b="1">
                <a:solidFill>
                  <a:srgbClr val="192A39"/>
                </a:solidFill>
              </a:rPr>
              <a:t>,</a:t>
            </a:r>
            <a:endParaRPr lang="en-GB" sz="1050" b="1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b="1">
                <a:solidFill>
                  <a:srgbClr val="192A39"/>
                </a:solidFill>
                <a:ea typeface="+mn-lt"/>
                <a:cs typeface="+mn-lt"/>
              </a:rPr>
              <a:t>Federico </a:t>
            </a:r>
            <a:r>
              <a:rPr lang="en-GB" sz="1050" b="1" err="1">
                <a:solidFill>
                  <a:srgbClr val="192A39"/>
                </a:solidFill>
                <a:ea typeface="+mn-lt"/>
                <a:cs typeface="+mn-lt"/>
              </a:rPr>
              <a:t>Marchiolli</a:t>
            </a:r>
            <a:r>
              <a:rPr lang="en-GB" sz="1050" b="1">
                <a:solidFill>
                  <a:srgbClr val="192A39"/>
                </a:solidFill>
                <a:ea typeface="+mn-lt"/>
                <a:cs typeface="+mn-lt"/>
              </a:rPr>
              <a:t>,</a:t>
            </a:r>
            <a:endParaRPr lang="en-GB" err="1">
              <a:solidFill>
                <a:srgbClr val="192A39"/>
              </a:solidFill>
            </a:endParaRPr>
          </a:p>
          <a:p>
            <a:pPr algn="ctr"/>
            <a:r>
              <a:rPr lang="en-GB" sz="1050" b="1">
                <a:solidFill>
                  <a:srgbClr val="192A39"/>
                </a:solidFill>
                <a:cs typeface="Arial"/>
              </a:rPr>
              <a:t>Sara Medel Jimenez</a:t>
            </a:r>
            <a:endParaRPr lang="en-GB">
              <a:solidFill>
                <a:srgbClr val="192A39"/>
              </a:solidFill>
            </a:endParaRPr>
          </a:p>
          <a:p>
            <a:pPr algn="ctr"/>
            <a:r>
              <a:rPr lang="en-GB" sz="1050">
                <a:solidFill>
                  <a:srgbClr val="192A39"/>
                </a:solidFill>
              </a:rPr>
              <a:t>HR Partner</a:t>
            </a:r>
            <a:endParaRPr lang="en-GB" sz="1050">
              <a:solidFill>
                <a:srgbClr val="192A39"/>
              </a:solidFill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27849" y="3157176"/>
            <a:ext cx="1505348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Natasha Meikle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 ER &amp; Policy</a:t>
            </a:r>
          </a:p>
        </p:txBody>
      </p:sp>
      <p:cxnSp>
        <p:nvCxnSpPr>
          <p:cNvPr id="14" name="Elbow Connector 13"/>
          <p:cNvCxnSpPr>
            <a:cxnSpLocks/>
            <a:stCxn id="128" idx="2"/>
            <a:endCxn id="41" idx="0"/>
          </p:cNvCxnSpPr>
          <p:nvPr/>
        </p:nvCxnSpPr>
        <p:spPr>
          <a:xfrm rot="16200000" flipH="1">
            <a:off x="7707542" y="2184194"/>
            <a:ext cx="162963" cy="17830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cxnSpLocks/>
          </p:cNvCxnSpPr>
          <p:nvPr/>
        </p:nvCxnSpPr>
        <p:spPr>
          <a:xfrm rot="10800000" flipV="1">
            <a:off x="7916528" y="3445717"/>
            <a:ext cx="11320" cy="792506"/>
          </a:xfrm>
          <a:prstGeom prst="bentConnector3">
            <a:avLst>
              <a:gd name="adj1" fmla="val 1412633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61727" y="3158716"/>
            <a:ext cx="1451060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Sheila Jardine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 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Reward</a:t>
            </a:r>
          </a:p>
        </p:txBody>
      </p:sp>
      <p:cxnSp>
        <p:nvCxnSpPr>
          <p:cNvPr id="56" name="Elbow Connector 55"/>
          <p:cNvCxnSpPr>
            <a:cxnSpLocks/>
            <a:stCxn id="53" idx="3"/>
            <a:endCxn id="75" idx="3"/>
          </p:cNvCxnSpPr>
          <p:nvPr/>
        </p:nvCxnSpPr>
        <p:spPr>
          <a:xfrm flipH="1">
            <a:off x="5212379" y="3447257"/>
            <a:ext cx="408" cy="870671"/>
          </a:xfrm>
          <a:prstGeom prst="bentConnector3">
            <a:avLst>
              <a:gd name="adj1" fmla="val -5602941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899710" y="1459400"/>
            <a:ext cx="1917313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Susan McNeill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Director HR Partnering: Colleges</a:t>
            </a:r>
          </a:p>
        </p:txBody>
      </p:sp>
      <p:cxnSp>
        <p:nvCxnSpPr>
          <p:cNvPr id="86" name="Straight Connector 85"/>
          <p:cNvCxnSpPr>
            <a:cxnSpLocks/>
            <a:stCxn id="61" idx="2"/>
            <a:endCxn id="63" idx="0"/>
          </p:cNvCxnSpPr>
          <p:nvPr/>
        </p:nvCxnSpPr>
        <p:spPr>
          <a:xfrm>
            <a:off x="10858367" y="2036481"/>
            <a:ext cx="19144" cy="111750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cxnSpLocks/>
            <a:stCxn id="58" idx="1"/>
            <a:endCxn id="46" idx="1"/>
          </p:cNvCxnSpPr>
          <p:nvPr/>
        </p:nvCxnSpPr>
        <p:spPr>
          <a:xfrm rot="10800000" flipV="1">
            <a:off x="329539" y="3328617"/>
            <a:ext cx="1" cy="758620"/>
          </a:xfrm>
          <a:prstGeom prst="bentConnector3">
            <a:avLst>
              <a:gd name="adj1" fmla="val 2286010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cxnSpLocks/>
            <a:stCxn id="58" idx="1"/>
            <a:endCxn id="64" idx="1"/>
          </p:cNvCxnSpPr>
          <p:nvPr/>
        </p:nvCxnSpPr>
        <p:spPr>
          <a:xfrm rot="10800000" flipV="1">
            <a:off x="329539" y="3328617"/>
            <a:ext cx="1" cy="1540606"/>
          </a:xfrm>
          <a:prstGeom prst="bentConnector3">
            <a:avLst>
              <a:gd name="adj1" fmla="val 2286010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04239" y="4734061"/>
            <a:ext cx="1745216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latin typeface="Arial"/>
                <a:ea typeface="Calibri"/>
                <a:cs typeface="Arial"/>
              </a:rPr>
              <a:t>Michelle Fraser</a:t>
            </a:r>
            <a:endParaRPr lang="en-US" dirty="0">
              <a:solidFill>
                <a:srgbClr val="192A39"/>
              </a:solidFill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Assistant HR Partner ERP &amp; Reward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50" name="Elbow Connector 49"/>
          <p:cNvCxnSpPr>
            <a:cxnSpLocks/>
          </p:cNvCxnSpPr>
          <p:nvPr/>
        </p:nvCxnSpPr>
        <p:spPr>
          <a:xfrm rot="10800000" flipV="1">
            <a:off x="7904238" y="3445717"/>
            <a:ext cx="23610" cy="1580732"/>
          </a:xfrm>
          <a:prstGeom prst="bentConnector3">
            <a:avLst>
              <a:gd name="adj1" fmla="val 729352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9539" y="3120868"/>
            <a:ext cx="1649142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Cara Hunter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  <a:cs typeface="Arial"/>
              </a:rPr>
              <a:t>Senior HR Partner</a:t>
            </a:r>
            <a:endParaRPr lang="en-GB" dirty="0">
              <a:solidFill>
                <a:srgbClr val="192A39"/>
              </a:solidFill>
            </a:endParaRPr>
          </a:p>
        </p:txBody>
      </p:sp>
      <p:cxnSp>
        <p:nvCxnSpPr>
          <p:cNvPr id="91" name="Elbow Connector 90"/>
          <p:cNvCxnSpPr>
            <a:stCxn id="6" idx="2"/>
            <a:endCxn id="124" idx="0"/>
          </p:cNvCxnSpPr>
          <p:nvPr/>
        </p:nvCxnSpPr>
        <p:spPr>
          <a:xfrm rot="5400000">
            <a:off x="3044245" y="1273599"/>
            <a:ext cx="316811" cy="164125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cxnSpLocks/>
            <a:stCxn id="124" idx="2"/>
            <a:endCxn id="58" idx="0"/>
          </p:cNvCxnSpPr>
          <p:nvPr/>
        </p:nvCxnSpPr>
        <p:spPr>
          <a:xfrm rot="5400000">
            <a:off x="1622490" y="2361332"/>
            <a:ext cx="291157" cy="1227915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D49B527-7A6B-46FC-AD2E-F8189905CD86}"/>
              </a:ext>
            </a:extLst>
          </p:cNvPr>
          <p:cNvSpPr txBox="1"/>
          <p:nvPr/>
        </p:nvSpPr>
        <p:spPr>
          <a:xfrm>
            <a:off x="9918855" y="3893839"/>
            <a:ext cx="1869933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Steven McCormick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 Global Mobility</a:t>
            </a:r>
          </a:p>
        </p:txBody>
      </p:sp>
      <p:cxnSp>
        <p:nvCxnSpPr>
          <p:cNvPr id="59" name="Elbow Connector 71">
            <a:extLst>
              <a:ext uri="{FF2B5EF4-FFF2-40B4-BE49-F238E27FC236}">
                <a16:creationId xmlns:a16="http://schemas.microsoft.com/office/drawing/2014/main" id="{00FC0035-4D44-436B-9996-D79CCAAB7694}"/>
              </a:ext>
            </a:extLst>
          </p:cNvPr>
          <p:cNvCxnSpPr>
            <a:cxnSpLocks/>
          </p:cNvCxnSpPr>
          <p:nvPr/>
        </p:nvCxnSpPr>
        <p:spPr>
          <a:xfrm flipH="1">
            <a:off x="11797880" y="3442531"/>
            <a:ext cx="19143" cy="659057"/>
          </a:xfrm>
          <a:prstGeom prst="bentConnector3">
            <a:avLst>
              <a:gd name="adj1" fmla="val -119417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9301286-5322-411C-8477-61648EF1390D}"/>
              </a:ext>
            </a:extLst>
          </p:cNvPr>
          <p:cNvSpPr txBox="1"/>
          <p:nvPr/>
        </p:nvSpPr>
        <p:spPr>
          <a:xfrm>
            <a:off x="2179444" y="5499569"/>
            <a:ext cx="1556977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Ruth Miller, 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Jonna Englund</a:t>
            </a:r>
            <a:endParaRPr lang="en-GB" dirty="0">
              <a:solidFill>
                <a:srgbClr val="192A39"/>
              </a:solidFill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Assistant HR Partner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41D29-95E0-6978-2A60-CD7F3E6BA8D1}"/>
              </a:ext>
            </a:extLst>
          </p:cNvPr>
          <p:cNvSpPr txBox="1"/>
          <p:nvPr/>
        </p:nvSpPr>
        <p:spPr>
          <a:xfrm>
            <a:off x="5682976" y="4865375"/>
            <a:ext cx="1609669" cy="4231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err="1">
                <a:solidFill>
                  <a:srgbClr val="192A39"/>
                </a:solidFill>
                <a:latin typeface="Arial"/>
                <a:cs typeface="Calibri"/>
              </a:rPr>
              <a:t>Julij</a:t>
            </a:r>
            <a:r>
              <a:rPr lang="en-GB" sz="1050" b="1">
                <a:solidFill>
                  <a:srgbClr val="192A39"/>
                </a:solidFill>
                <a:latin typeface="Arial"/>
                <a:cs typeface="Calibri"/>
              </a:rPr>
              <a:t> Fischer </a:t>
            </a:r>
            <a:endParaRPr lang="en-US" sz="1050" b="1">
              <a:solidFill>
                <a:srgbClr val="192A39"/>
              </a:solidFill>
              <a:latin typeface="Arial"/>
              <a:cs typeface="Arial"/>
            </a:endParaRPr>
          </a:p>
          <a:p>
            <a:pPr algn="ctr"/>
            <a:r>
              <a:rPr lang="en-GB" sz="1050">
                <a:solidFill>
                  <a:srgbClr val="192A39"/>
                </a:solidFill>
              </a:rPr>
              <a:t>Assistant HR Partner</a:t>
            </a:r>
            <a:endParaRPr lang="en-GB" sz="1050">
              <a:solidFill>
                <a:srgbClr val="192A39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0D108-DD9F-7E1B-B2FC-044E9E678B85}"/>
              </a:ext>
            </a:extLst>
          </p:cNvPr>
          <p:cNvSpPr txBox="1"/>
          <p:nvPr/>
        </p:nvSpPr>
        <p:spPr>
          <a:xfrm>
            <a:off x="5665270" y="3153990"/>
            <a:ext cx="1602098" cy="4231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latin typeface="Arial"/>
                <a:cs typeface="Calibri"/>
              </a:rPr>
              <a:t>Sebastian </a:t>
            </a:r>
            <a:r>
              <a:rPr lang="en-GB" sz="1050" b="1" dirty="0" err="1">
                <a:solidFill>
                  <a:srgbClr val="192A39"/>
                </a:solidFill>
                <a:latin typeface="Arial"/>
                <a:cs typeface="Calibri"/>
              </a:rPr>
              <a:t>Bromelow</a:t>
            </a:r>
            <a:r>
              <a:rPr lang="en-GB" sz="1100" b="1" dirty="0">
                <a:solidFill>
                  <a:srgbClr val="192A39"/>
                </a:solidFill>
                <a:latin typeface="Arial"/>
                <a:cs typeface="Calibri"/>
              </a:rPr>
              <a:t> </a:t>
            </a:r>
            <a:endParaRPr lang="en-US" b="1" dirty="0">
              <a:solidFill>
                <a:srgbClr val="192A39"/>
              </a:solidFill>
              <a:latin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11" name="Elbow Connector 15">
            <a:extLst>
              <a:ext uri="{FF2B5EF4-FFF2-40B4-BE49-F238E27FC236}">
                <a16:creationId xmlns:a16="http://schemas.microsoft.com/office/drawing/2014/main" id="{6F67D6F4-F7A6-0D76-603B-F3F1563458FF}"/>
              </a:ext>
            </a:extLst>
          </p:cNvPr>
          <p:cNvCxnSpPr>
            <a:cxnSpLocks/>
            <a:stCxn id="8" idx="3"/>
            <a:endCxn id="39" idx="3"/>
          </p:cNvCxnSpPr>
          <p:nvPr/>
        </p:nvCxnSpPr>
        <p:spPr>
          <a:xfrm>
            <a:off x="7267368" y="3365587"/>
            <a:ext cx="57392" cy="871549"/>
          </a:xfrm>
          <a:prstGeom prst="bentConnector3">
            <a:avLst>
              <a:gd name="adj1" fmla="val 358904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15">
            <a:extLst>
              <a:ext uri="{FF2B5EF4-FFF2-40B4-BE49-F238E27FC236}">
                <a16:creationId xmlns:a16="http://schemas.microsoft.com/office/drawing/2014/main" id="{E198F0B1-5118-4E3D-9CD4-099B5BA01510}"/>
              </a:ext>
            </a:extLst>
          </p:cNvPr>
          <p:cNvCxnSpPr>
            <a:cxnSpLocks/>
            <a:stCxn id="8" idx="3"/>
            <a:endCxn id="3" idx="3"/>
          </p:cNvCxnSpPr>
          <p:nvPr/>
        </p:nvCxnSpPr>
        <p:spPr>
          <a:xfrm>
            <a:off x="7267368" y="3365587"/>
            <a:ext cx="25277" cy="1711385"/>
          </a:xfrm>
          <a:prstGeom prst="bentConnector3">
            <a:avLst>
              <a:gd name="adj1" fmla="val 823504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308D0E6-B3CA-453E-924D-D35B0FB5E8C8}"/>
              </a:ext>
            </a:extLst>
          </p:cNvPr>
          <p:cNvSpPr txBox="1"/>
          <p:nvPr/>
        </p:nvSpPr>
        <p:spPr>
          <a:xfrm>
            <a:off x="2180592" y="3865461"/>
            <a:ext cx="1424720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Irene Cotugno,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  <a:cs typeface="Arial"/>
              </a:rPr>
              <a:t>HR Partner</a:t>
            </a:r>
            <a:endParaRPr lang="en-GB" dirty="0">
              <a:solidFill>
                <a:srgbClr val="192A39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33E1339-9743-4A2F-9E9B-FF1904B91FF6}"/>
              </a:ext>
            </a:extLst>
          </p:cNvPr>
          <p:cNvSpPr txBox="1"/>
          <p:nvPr/>
        </p:nvSpPr>
        <p:spPr>
          <a:xfrm>
            <a:off x="323412" y="5333199"/>
            <a:ext cx="1649142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Tim Goodman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C11E13-61D8-451E-B125-6FDBCF361E43}"/>
              </a:ext>
            </a:extLst>
          </p:cNvPr>
          <p:cNvSpPr txBox="1"/>
          <p:nvPr/>
        </p:nvSpPr>
        <p:spPr>
          <a:xfrm>
            <a:off x="329538" y="4661474"/>
            <a:ext cx="1649143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Charlotte Anderson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</a:t>
            </a:r>
          </a:p>
        </p:txBody>
      </p:sp>
      <p:cxnSp>
        <p:nvCxnSpPr>
          <p:cNvPr id="92" name="Elbow Connector 14">
            <a:extLst>
              <a:ext uri="{FF2B5EF4-FFF2-40B4-BE49-F238E27FC236}">
                <a16:creationId xmlns:a16="http://schemas.microsoft.com/office/drawing/2014/main" id="{A9DBAF00-920D-4DC3-BDAC-BEBC25547CA5}"/>
              </a:ext>
            </a:extLst>
          </p:cNvPr>
          <p:cNvCxnSpPr>
            <a:cxnSpLocks/>
            <a:stCxn id="64" idx="3"/>
            <a:endCxn id="121" idx="1"/>
          </p:cNvCxnSpPr>
          <p:nvPr/>
        </p:nvCxnSpPr>
        <p:spPr>
          <a:xfrm>
            <a:off x="1978681" y="4869223"/>
            <a:ext cx="192950" cy="21828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14">
            <a:extLst>
              <a:ext uri="{FF2B5EF4-FFF2-40B4-BE49-F238E27FC236}">
                <a16:creationId xmlns:a16="http://schemas.microsoft.com/office/drawing/2014/main" id="{E92553D7-752C-447C-9C57-F589B44FFC53}"/>
              </a:ext>
            </a:extLst>
          </p:cNvPr>
          <p:cNvCxnSpPr>
            <a:cxnSpLocks/>
            <a:stCxn id="62" idx="3"/>
            <a:endCxn id="47" idx="1"/>
          </p:cNvCxnSpPr>
          <p:nvPr/>
        </p:nvCxnSpPr>
        <p:spPr>
          <a:xfrm>
            <a:off x="1972554" y="5540948"/>
            <a:ext cx="206890" cy="247162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14">
            <a:extLst>
              <a:ext uri="{FF2B5EF4-FFF2-40B4-BE49-F238E27FC236}">
                <a16:creationId xmlns:a16="http://schemas.microsoft.com/office/drawing/2014/main" id="{1744CCEA-70C4-4387-9019-E40C6731712B}"/>
              </a:ext>
            </a:extLst>
          </p:cNvPr>
          <p:cNvCxnSpPr>
            <a:cxnSpLocks/>
            <a:stCxn id="124" idx="2"/>
            <a:endCxn id="60" idx="0"/>
          </p:cNvCxnSpPr>
          <p:nvPr/>
        </p:nvCxnSpPr>
        <p:spPr>
          <a:xfrm rot="16200000" flipH="1">
            <a:off x="2491489" y="2720246"/>
            <a:ext cx="310126" cy="529055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3">
            <a:extLst>
              <a:ext uri="{FF2B5EF4-FFF2-40B4-BE49-F238E27FC236}">
                <a16:creationId xmlns:a16="http://schemas.microsoft.com/office/drawing/2014/main" id="{3F059897-29BC-4A8A-A756-BF19F044706D}"/>
              </a:ext>
            </a:extLst>
          </p:cNvPr>
          <p:cNvCxnSpPr>
            <a:cxnSpLocks/>
            <a:stCxn id="128" idx="2"/>
            <a:endCxn id="8" idx="0"/>
          </p:cNvCxnSpPr>
          <p:nvPr/>
        </p:nvCxnSpPr>
        <p:spPr>
          <a:xfrm rot="5400000">
            <a:off x="6602033" y="2858499"/>
            <a:ext cx="159777" cy="431204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8F8DD05-7941-47CF-BD41-1AC473F00DAE}"/>
              </a:ext>
            </a:extLst>
          </p:cNvPr>
          <p:cNvSpPr txBox="1"/>
          <p:nvPr/>
        </p:nvSpPr>
        <p:spPr>
          <a:xfrm>
            <a:off x="2185550" y="3139837"/>
            <a:ext cx="1451060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Natalie Naysmith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  <a:cs typeface="Arial"/>
              </a:rPr>
              <a:t>Senior HR Partner</a:t>
            </a:r>
            <a:endParaRPr lang="en-GB" dirty="0">
              <a:solidFill>
                <a:srgbClr val="192A39"/>
              </a:solidFill>
            </a:endParaRPr>
          </a:p>
        </p:txBody>
      </p:sp>
      <p:cxnSp>
        <p:nvCxnSpPr>
          <p:cNvPr id="65" name="Elbow Connector 12">
            <a:extLst>
              <a:ext uri="{FF2B5EF4-FFF2-40B4-BE49-F238E27FC236}">
                <a16:creationId xmlns:a16="http://schemas.microsoft.com/office/drawing/2014/main" id="{5CE88D42-5007-496F-8512-1217448F557C}"/>
              </a:ext>
            </a:extLst>
          </p:cNvPr>
          <p:cNvCxnSpPr>
            <a:cxnSpLocks/>
            <a:stCxn id="124" idx="2"/>
            <a:endCxn id="49" idx="1"/>
          </p:cNvCxnSpPr>
          <p:nvPr/>
        </p:nvCxnSpPr>
        <p:spPr>
          <a:xfrm rot="5400000">
            <a:off x="1659560" y="3350744"/>
            <a:ext cx="1243499" cy="201433"/>
          </a:xfrm>
          <a:prstGeom prst="bentConnector4">
            <a:avLst>
              <a:gd name="adj1" fmla="val 12233"/>
              <a:gd name="adj2" fmla="val 151069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37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157C3B25-A29E-4373-9F3D-1F9AB5D529DB}"/>
              </a:ext>
            </a:extLst>
          </p:cNvPr>
          <p:cNvSpPr txBox="1"/>
          <p:nvPr/>
        </p:nvSpPr>
        <p:spPr>
          <a:xfrm>
            <a:off x="2663153" y="2709656"/>
            <a:ext cx="1738337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Kim Cameron 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9D02E-5492-48CC-56CE-623FD7732196}"/>
              </a:ext>
            </a:extLst>
          </p:cNvPr>
          <p:cNvSpPr txBox="1"/>
          <p:nvPr/>
        </p:nvSpPr>
        <p:spPr>
          <a:xfrm>
            <a:off x="2659286" y="3908283"/>
            <a:ext cx="1728366" cy="415498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  <a:cs typeface="Arial"/>
              </a:rPr>
              <a:t>Daniel Gaines</a:t>
            </a:r>
            <a:endParaRPr lang="en-US" b="1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>
                <a:solidFill>
                  <a:srgbClr val="192A39"/>
                </a:solidFill>
                <a:cs typeface="Arial"/>
              </a:rPr>
              <a:t>Assistant HR Partner ISG</a:t>
            </a:r>
            <a:endParaRPr lang="en-US">
              <a:solidFill>
                <a:srgbClr val="192A39"/>
              </a:solidFill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000" y="270000"/>
            <a:ext cx="461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HR Partnering Teams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790" y="2570537"/>
            <a:ext cx="1754284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Ross Mein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0000" y="5257270"/>
            <a:ext cx="1684447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Yvonne McCue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 HR Partner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259913" y="5700997"/>
            <a:ext cx="1746701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Lissa Duncan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L&amp;D Specialist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608665" y="1347784"/>
            <a:ext cx="2388260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Jo Roger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HR Partnering 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Professional Services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1452" y="2642993"/>
            <a:ext cx="1451510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Sara Murphy,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Pauline McLeod,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Victoria Swan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1452" y="3470968"/>
            <a:ext cx="1429291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Poppy Kemp,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HR Partner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709135" y="5436986"/>
            <a:ext cx="1427232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Gill Roberts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Projects Advisor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7520" y="2353382"/>
            <a:ext cx="1582712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Mike Cowan </a:t>
            </a:r>
            <a:endParaRPr lang="en-GB" sz="1050">
              <a:solidFill>
                <a:srgbClr val="192A39"/>
              </a:solidFill>
            </a:endParaRPr>
          </a:p>
          <a:p>
            <a:pPr algn="ctr"/>
            <a:r>
              <a:rPr lang="en-GB" sz="1050">
                <a:solidFill>
                  <a:srgbClr val="192A39"/>
                </a:solidFill>
              </a:rPr>
              <a:t>Head of HR (CSE)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49040" y="2869698"/>
            <a:ext cx="1594373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Marian O’Donnell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70337" y="2857727"/>
            <a:ext cx="1841855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Aileen Louden,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Thom Hoelterhoff, 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Izabela Buller de Almeida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543288" y="3363437"/>
            <a:ext cx="1600125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Jennifer Syme,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HR Partner </a:t>
            </a:r>
          </a:p>
        </p:txBody>
      </p:sp>
      <p:cxnSp>
        <p:nvCxnSpPr>
          <p:cNvPr id="116" name="Straight Connector 115"/>
          <p:cNvCxnSpPr/>
          <p:nvPr/>
        </p:nvCxnSpPr>
        <p:spPr>
          <a:xfrm flipH="1" flipV="1">
            <a:off x="7575840" y="5868825"/>
            <a:ext cx="10" cy="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7591456" y="1352923"/>
            <a:ext cx="2118254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Susan McNeill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HR Partnering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 Colleges</a:t>
            </a:r>
          </a:p>
        </p:txBody>
      </p:sp>
      <p:cxnSp>
        <p:nvCxnSpPr>
          <p:cNvPr id="32" name="Elbow Connector 31"/>
          <p:cNvCxnSpPr>
            <a:cxnSpLocks/>
          </p:cNvCxnSpPr>
          <p:nvPr/>
        </p:nvCxnSpPr>
        <p:spPr>
          <a:xfrm rot="10800000" flipV="1">
            <a:off x="8540818" y="2561131"/>
            <a:ext cx="12700" cy="665928"/>
          </a:xfrm>
          <a:prstGeom prst="bentConnector3">
            <a:avLst>
              <a:gd name="adj1" fmla="val 1108953"/>
            </a:avLst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0000" y="2087620"/>
            <a:ext cx="1732074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Lee-Anne </a:t>
            </a:r>
            <a:r>
              <a:rPr lang="en-GB" sz="1050" b="1" dirty="0" err="1">
                <a:solidFill>
                  <a:srgbClr val="192A39"/>
                </a:solidFill>
              </a:rPr>
              <a:t>Goodbrand</a:t>
            </a:r>
            <a:endParaRPr lang="en-GB" sz="1050" b="1" dirty="0">
              <a:solidFill>
                <a:srgbClr val="192A39"/>
              </a:solidFill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Head of HR (CSG)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9286" y="5152945"/>
            <a:ext cx="1758762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Danielle Ross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USG Senior HR Partner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502241" y="3569889"/>
            <a:ext cx="1557042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Nicola Berry, 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Sarah </a:t>
            </a:r>
            <a:r>
              <a:rPr lang="en-GB" sz="1050" b="1" dirty="0" err="1">
                <a:solidFill>
                  <a:srgbClr val="192A39"/>
                </a:solidFill>
                <a:cs typeface="Arial"/>
              </a:rPr>
              <a:t>Holwill</a:t>
            </a:r>
            <a:r>
              <a:rPr lang="en-GB" sz="1050" b="1" dirty="0">
                <a:solidFill>
                  <a:srgbClr val="192A39"/>
                </a:solidFill>
                <a:cs typeface="Arial"/>
              </a:rPr>
              <a:t>, 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Susan Turnbull,</a:t>
            </a:r>
            <a:br>
              <a:rPr lang="en-GB" sz="1050" b="1" dirty="0">
                <a:solidFill>
                  <a:srgbClr val="192A39"/>
                </a:solidFill>
                <a:cs typeface="Arial"/>
              </a:rPr>
            </a:br>
            <a:r>
              <a:rPr lang="en-GB" sz="1050" b="1" dirty="0">
                <a:solidFill>
                  <a:srgbClr val="192A39"/>
                </a:solidFill>
                <a:cs typeface="Arial"/>
              </a:rPr>
              <a:t>Jude Thomson,</a:t>
            </a:r>
            <a:endParaRPr lang="en-GB" sz="1050" b="1" dirty="0">
              <a:cs typeface="Arial"/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  <a:ea typeface="+mn-lt"/>
                <a:cs typeface="+mn-lt"/>
              </a:rPr>
              <a:t>Zaynah Kazemi, 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  <a:ea typeface="+mn-lt"/>
                <a:cs typeface="+mn-lt"/>
              </a:rPr>
              <a:t>Michael Rogerson,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Jane Anderson</a:t>
            </a:r>
            <a:r>
              <a:rPr lang="en-GB" sz="1050" b="1" dirty="0">
                <a:solidFill>
                  <a:srgbClr val="192A39"/>
                </a:solidFill>
                <a:ea typeface="+mn-lt"/>
                <a:cs typeface="+mn-lt"/>
              </a:rPr>
              <a:t> 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Case Manager 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4286089" y="6867921"/>
            <a:ext cx="3914" cy="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025" y="6386321"/>
            <a:ext cx="6611336" cy="490731"/>
          </a:xfrm>
        </p:spPr>
        <p:txBody>
          <a:bodyPr/>
          <a:lstStyle/>
          <a:p>
            <a:r>
              <a:rPr lang="en-GB"/>
              <a:t>University of Edinburgh - Human Resources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59287" y="3220367"/>
            <a:ext cx="1742203" cy="584775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b="1" dirty="0">
                <a:solidFill>
                  <a:srgbClr val="192A39"/>
                </a:solidFill>
              </a:rPr>
              <a:t>Clara Barranco </a:t>
            </a:r>
            <a:endParaRPr lang="en-GB" sz="1050" b="1" dirty="0">
              <a:solidFill>
                <a:srgbClr val="192A39"/>
              </a:solidFill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Ashleigh Mazouji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  <a:cs typeface="Arial"/>
              </a:rPr>
              <a:t>HR Partner USG &amp; ISG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7790" y="3061759"/>
            <a:ext cx="1741584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Ingrid Sharp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 Senior HR Partner </a:t>
            </a:r>
            <a:endParaRPr lang="en-GB" sz="1050">
              <a:solidFill>
                <a:srgbClr val="192A39"/>
              </a:solidFill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4483" y="4714645"/>
            <a:ext cx="1733754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Lynne Moyes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09134" y="4077003"/>
            <a:ext cx="1453828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Angela </a:t>
            </a:r>
            <a:r>
              <a:rPr lang="en-GB" sz="1050" b="1" err="1">
                <a:solidFill>
                  <a:srgbClr val="192A39"/>
                </a:solidFill>
              </a:rPr>
              <a:t>Hacket</a:t>
            </a:r>
            <a:endParaRPr lang="en-GB" sz="1050">
              <a:solidFill>
                <a:srgbClr val="192A39"/>
              </a:solidFill>
            </a:endParaRPr>
          </a:p>
          <a:p>
            <a:pPr algn="ctr"/>
            <a:r>
              <a:rPr lang="en-GB" sz="1050">
                <a:solidFill>
                  <a:srgbClr val="192A39"/>
                </a:solidFill>
              </a:rPr>
              <a:t>Assistant HR Advisor (Clinical)</a:t>
            </a:r>
          </a:p>
        </p:txBody>
      </p:sp>
      <p:cxnSp>
        <p:nvCxnSpPr>
          <p:cNvPr id="10" name="Elbow Connector 9"/>
          <p:cNvCxnSpPr>
            <a:cxnSpLocks/>
            <a:stCxn id="8" idx="3"/>
            <a:endCxn id="80" idx="3"/>
          </p:cNvCxnSpPr>
          <p:nvPr/>
        </p:nvCxnSpPr>
        <p:spPr>
          <a:xfrm flipH="1">
            <a:off x="1988237" y="2295369"/>
            <a:ext cx="13837" cy="2627025"/>
          </a:xfrm>
          <a:prstGeom prst="bentConnector3">
            <a:avLst>
              <a:gd name="adj1" fmla="val -1652092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cxnSpLocks/>
            <a:stCxn id="8" idx="3"/>
            <a:endCxn id="18" idx="3"/>
          </p:cNvCxnSpPr>
          <p:nvPr/>
        </p:nvCxnSpPr>
        <p:spPr>
          <a:xfrm>
            <a:off x="2002074" y="2295369"/>
            <a:ext cx="12700" cy="490612"/>
          </a:xfrm>
          <a:prstGeom prst="bentConnector3">
            <a:avLst>
              <a:gd name="adj1" fmla="val 180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cxnSpLocks/>
            <a:stCxn id="8" idx="3"/>
            <a:endCxn id="65" idx="3"/>
          </p:cNvCxnSpPr>
          <p:nvPr/>
        </p:nvCxnSpPr>
        <p:spPr>
          <a:xfrm flipH="1">
            <a:off x="1989374" y="2295369"/>
            <a:ext cx="12700" cy="981834"/>
          </a:xfrm>
          <a:prstGeom prst="bentConnector3">
            <a:avLst>
              <a:gd name="adj1" fmla="val -180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cxnSpLocks/>
            <a:endCxn id="103" idx="1"/>
          </p:cNvCxnSpPr>
          <p:nvPr/>
        </p:nvCxnSpPr>
        <p:spPr>
          <a:xfrm rot="16200000" flipH="1">
            <a:off x="1898960" y="5555487"/>
            <a:ext cx="599313" cy="122594"/>
          </a:xfrm>
          <a:prstGeom prst="bentConnector2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550404" y="5538180"/>
            <a:ext cx="1589828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Emma McCabe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HR Partner </a:t>
            </a:r>
            <a:endParaRPr lang="en-GB" sz="1050">
              <a:solidFill>
                <a:srgbClr val="192A39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50404" y="4977419"/>
            <a:ext cx="1579157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Lorraine Kelso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Senior HR Partner </a:t>
            </a:r>
          </a:p>
        </p:txBody>
      </p:sp>
      <p:cxnSp>
        <p:nvCxnSpPr>
          <p:cNvPr id="43" name="Elbow Connector 42"/>
          <p:cNvCxnSpPr>
            <a:cxnSpLocks/>
            <a:stCxn id="40" idx="1"/>
            <a:endCxn id="95" idx="1"/>
          </p:cNvCxnSpPr>
          <p:nvPr/>
        </p:nvCxnSpPr>
        <p:spPr>
          <a:xfrm rot="10800000" flipV="1">
            <a:off x="6543288" y="3077446"/>
            <a:ext cx="5752" cy="493739"/>
          </a:xfrm>
          <a:prstGeom prst="bentConnector3">
            <a:avLst>
              <a:gd name="adj1" fmla="val 2484562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cxnSpLocks/>
            <a:stCxn id="59" idx="1"/>
            <a:endCxn id="55" idx="1"/>
          </p:cNvCxnSpPr>
          <p:nvPr/>
        </p:nvCxnSpPr>
        <p:spPr>
          <a:xfrm rot="10800000" flipV="1">
            <a:off x="6550404" y="5185167"/>
            <a:ext cx="12700" cy="560761"/>
          </a:xfrm>
          <a:prstGeom prst="bentConnector3">
            <a:avLst>
              <a:gd name="adj1" fmla="val 108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571495" y="3706799"/>
            <a:ext cx="1761829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Abi Jowett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</a:t>
            </a:r>
          </a:p>
        </p:txBody>
      </p:sp>
      <p:cxnSp>
        <p:nvCxnSpPr>
          <p:cNvPr id="64" name="Elbow Connector 63"/>
          <p:cNvCxnSpPr>
            <a:cxnSpLocks/>
          </p:cNvCxnSpPr>
          <p:nvPr/>
        </p:nvCxnSpPr>
        <p:spPr>
          <a:xfrm rot="10800000" flipH="1" flipV="1">
            <a:off x="8540818" y="2561130"/>
            <a:ext cx="1158" cy="1353417"/>
          </a:xfrm>
          <a:prstGeom prst="bentConnector3">
            <a:avLst>
              <a:gd name="adj1" fmla="val -1184456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6168" y="5734987"/>
            <a:ext cx="1747381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Saralee Peter 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 HR Case Advisor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570337" y="2353382"/>
            <a:ext cx="1580899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Jennifer Wylie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Head of HR (CAHSS)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47791" y="4196717"/>
            <a:ext cx="1740446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Ails Kennie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 HR Case Advisor </a:t>
            </a:r>
          </a:p>
        </p:txBody>
      </p:sp>
      <p:cxnSp>
        <p:nvCxnSpPr>
          <p:cNvPr id="78" name="Elbow Connector 77"/>
          <p:cNvCxnSpPr>
            <a:cxnSpLocks/>
            <a:stCxn id="69" idx="1"/>
            <a:endCxn id="12" idx="1"/>
          </p:cNvCxnSpPr>
          <p:nvPr/>
        </p:nvCxnSpPr>
        <p:spPr>
          <a:xfrm rot="10800000" flipV="1">
            <a:off x="4709134" y="4365544"/>
            <a:ext cx="12700" cy="666700"/>
          </a:xfrm>
          <a:prstGeom prst="bentConnector3">
            <a:avLst>
              <a:gd name="adj1" fmla="val 63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cxnSpLocks/>
            <a:stCxn id="80" idx="2"/>
            <a:endCxn id="102" idx="3"/>
          </p:cNvCxnSpPr>
          <p:nvPr/>
        </p:nvCxnSpPr>
        <p:spPr>
          <a:xfrm rot="16200000" flipH="1">
            <a:off x="1370465" y="4881037"/>
            <a:ext cx="334876" cy="833087"/>
          </a:xfrm>
          <a:prstGeom prst="bentConnector4">
            <a:avLst>
              <a:gd name="adj1" fmla="val 18981"/>
              <a:gd name="adj2" fmla="val 121892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cxnSpLocks/>
            <a:stCxn id="121" idx="2"/>
            <a:endCxn id="8" idx="0"/>
          </p:cNvCxnSpPr>
          <p:nvPr/>
        </p:nvCxnSpPr>
        <p:spPr>
          <a:xfrm rot="5400000">
            <a:off x="1888039" y="1172863"/>
            <a:ext cx="162755" cy="1666758"/>
          </a:xfrm>
          <a:prstGeom prst="bentConnector3">
            <a:avLst/>
          </a:prstGeom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650620" y="4418753"/>
            <a:ext cx="1756254" cy="577081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Stuart Hawkins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Unitemps Branch Manager </a:t>
            </a:r>
          </a:p>
        </p:txBody>
      </p:sp>
      <p:cxnSp>
        <p:nvCxnSpPr>
          <p:cNvPr id="79" name="Elbow Connector 78"/>
          <p:cNvCxnSpPr>
            <a:cxnSpLocks/>
            <a:stCxn id="86" idx="3"/>
            <a:endCxn id="77" idx="3"/>
          </p:cNvCxnSpPr>
          <p:nvPr/>
        </p:nvCxnSpPr>
        <p:spPr>
          <a:xfrm>
            <a:off x="4401490" y="2925100"/>
            <a:ext cx="5384" cy="1782194"/>
          </a:xfrm>
          <a:prstGeom prst="bentConnector3">
            <a:avLst>
              <a:gd name="adj1" fmla="val 2697028"/>
            </a:avLst>
          </a:prstGeom>
          <a:ln w="63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711453" y="2125705"/>
            <a:ext cx="1438809" cy="4231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  <a:cs typeface="Arial"/>
              </a:rPr>
              <a:t>Yvonne Love</a:t>
            </a:r>
            <a:endParaRPr lang="en-US" sz="105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>
                <a:solidFill>
                  <a:srgbClr val="192A39"/>
                </a:solidFill>
              </a:rPr>
              <a:t>Head of HR (CMVM)</a:t>
            </a:r>
            <a:endParaRPr lang="en-GB" sz="105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27" name="Elbow Connector 26"/>
          <p:cNvCxnSpPr>
            <a:cxnSpLocks/>
            <a:stCxn id="87" idx="3"/>
            <a:endCxn id="114" idx="3"/>
          </p:cNvCxnSpPr>
          <p:nvPr/>
        </p:nvCxnSpPr>
        <p:spPr>
          <a:xfrm flipH="1">
            <a:off x="6136367" y="2337302"/>
            <a:ext cx="13895" cy="3315128"/>
          </a:xfrm>
          <a:prstGeom prst="bentConnector3">
            <a:avLst>
              <a:gd name="adj1" fmla="val -904858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cxnSpLocks/>
            <a:stCxn id="87" idx="3"/>
            <a:endCxn id="26" idx="3"/>
          </p:cNvCxnSpPr>
          <p:nvPr/>
        </p:nvCxnSpPr>
        <p:spPr>
          <a:xfrm>
            <a:off x="6150262" y="2337302"/>
            <a:ext cx="12700" cy="675023"/>
          </a:xfrm>
          <a:prstGeom prst="bentConnector3">
            <a:avLst>
              <a:gd name="adj1" fmla="val 100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cxnSpLocks/>
            <a:stCxn id="87" idx="3"/>
            <a:endCxn id="39" idx="3"/>
          </p:cNvCxnSpPr>
          <p:nvPr/>
        </p:nvCxnSpPr>
        <p:spPr>
          <a:xfrm flipH="1">
            <a:off x="6140743" y="2337302"/>
            <a:ext cx="9519" cy="1341415"/>
          </a:xfrm>
          <a:prstGeom prst="bentConnector3">
            <a:avLst>
              <a:gd name="adj1" fmla="val -1320832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cxnSpLocks/>
            <a:stCxn id="87" idx="3"/>
            <a:endCxn id="69" idx="3"/>
          </p:cNvCxnSpPr>
          <p:nvPr/>
        </p:nvCxnSpPr>
        <p:spPr>
          <a:xfrm>
            <a:off x="6150262" y="2337302"/>
            <a:ext cx="12700" cy="2028242"/>
          </a:xfrm>
          <a:prstGeom prst="bentConnector3">
            <a:avLst>
              <a:gd name="adj1" fmla="val 100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cxnSpLocks/>
            <a:stCxn id="115" idx="2"/>
            <a:endCxn id="87" idx="0"/>
          </p:cNvCxnSpPr>
          <p:nvPr/>
        </p:nvCxnSpPr>
        <p:spPr>
          <a:xfrm rot="5400000">
            <a:off x="6942871" y="417992"/>
            <a:ext cx="195701" cy="3219725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cxnSpLocks/>
            <a:stCxn id="115" idx="2"/>
            <a:endCxn id="67" idx="0"/>
          </p:cNvCxnSpPr>
          <p:nvPr/>
        </p:nvCxnSpPr>
        <p:spPr>
          <a:xfrm rot="16200000" flipH="1">
            <a:off x="8793996" y="1786591"/>
            <a:ext cx="423378" cy="710204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CAEA65-6680-5672-CE4E-29B17550BD85}"/>
              </a:ext>
            </a:extLst>
          </p:cNvPr>
          <p:cNvSpPr txBox="1"/>
          <p:nvPr/>
        </p:nvSpPr>
        <p:spPr>
          <a:xfrm>
            <a:off x="10496079" y="2857727"/>
            <a:ext cx="1563204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Stacey Boyle</a:t>
            </a:r>
            <a:endParaRPr lang="en-US" sz="1050" dirty="0">
              <a:solidFill>
                <a:srgbClr val="192A39"/>
              </a:solidFill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 </a:t>
            </a:r>
            <a:r>
              <a:rPr lang="en-GB" sz="1100" dirty="0">
                <a:solidFill>
                  <a:srgbClr val="192A39"/>
                </a:solidFill>
              </a:rPr>
              <a:t>Case Manager </a:t>
            </a:r>
            <a:endParaRPr lang="en-GB" sz="110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85" name="Elbow Connector 63">
            <a:extLst>
              <a:ext uri="{FF2B5EF4-FFF2-40B4-BE49-F238E27FC236}">
                <a16:creationId xmlns:a16="http://schemas.microsoft.com/office/drawing/2014/main" id="{FD3B1768-2765-4624-8307-36DC653C75CB}"/>
              </a:ext>
            </a:extLst>
          </p:cNvPr>
          <p:cNvCxnSpPr>
            <a:cxnSpLocks/>
            <a:stCxn id="6" idx="3"/>
            <a:endCxn id="40" idx="3"/>
          </p:cNvCxnSpPr>
          <p:nvPr/>
        </p:nvCxnSpPr>
        <p:spPr>
          <a:xfrm>
            <a:off x="8140232" y="2561131"/>
            <a:ext cx="3181" cy="516316"/>
          </a:xfrm>
          <a:prstGeom prst="bentConnector3">
            <a:avLst>
              <a:gd name="adj1" fmla="val 5154543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63">
            <a:extLst>
              <a:ext uri="{FF2B5EF4-FFF2-40B4-BE49-F238E27FC236}">
                <a16:creationId xmlns:a16="http://schemas.microsoft.com/office/drawing/2014/main" id="{520DEFC4-EE5E-4697-9C46-650CC350A110}"/>
              </a:ext>
            </a:extLst>
          </p:cNvPr>
          <p:cNvCxnSpPr>
            <a:cxnSpLocks/>
            <a:stCxn id="6" idx="3"/>
            <a:endCxn id="59" idx="3"/>
          </p:cNvCxnSpPr>
          <p:nvPr/>
        </p:nvCxnSpPr>
        <p:spPr>
          <a:xfrm flipH="1">
            <a:off x="8129561" y="2561131"/>
            <a:ext cx="10671" cy="2624037"/>
          </a:xfrm>
          <a:prstGeom prst="bentConnector3">
            <a:avLst>
              <a:gd name="adj1" fmla="val -155989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4BD49F-B624-6788-A640-6E73622182DE}"/>
              </a:ext>
            </a:extLst>
          </p:cNvPr>
          <p:cNvCxnSpPr>
            <a:cxnSpLocks/>
            <a:stCxn id="9" idx="2"/>
            <a:endCxn id="117" idx="0"/>
          </p:cNvCxnSpPr>
          <p:nvPr/>
        </p:nvCxnSpPr>
        <p:spPr>
          <a:xfrm>
            <a:off x="11277681" y="3288614"/>
            <a:ext cx="3081" cy="281275"/>
          </a:xfrm>
          <a:prstGeom prst="straightConnector1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BDB9349-1271-4B0B-B6B0-29C9CEBDE249}"/>
              </a:ext>
            </a:extLst>
          </p:cNvPr>
          <p:cNvCxnSpPr/>
          <p:nvPr/>
        </p:nvCxnSpPr>
        <p:spPr>
          <a:xfrm flipH="1" flipV="1">
            <a:off x="7546837" y="4825302"/>
            <a:ext cx="10" cy="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8E2A5C8-697B-4E31-A4C5-7AECFCA461D6}"/>
              </a:ext>
            </a:extLst>
          </p:cNvPr>
          <p:cNvSpPr txBox="1"/>
          <p:nvPr/>
        </p:nvSpPr>
        <p:spPr>
          <a:xfrm>
            <a:off x="6535239" y="4384260"/>
            <a:ext cx="1604993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Elaine Watson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HR Partner </a:t>
            </a:r>
            <a:endParaRPr lang="en-GB" sz="1050">
              <a:solidFill>
                <a:srgbClr val="192A39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12F36C2-2608-46BE-A0A5-1638B3840A65}"/>
              </a:ext>
            </a:extLst>
          </p:cNvPr>
          <p:cNvSpPr txBox="1"/>
          <p:nvPr/>
        </p:nvSpPr>
        <p:spPr>
          <a:xfrm>
            <a:off x="6535239" y="3854037"/>
            <a:ext cx="1608174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Elaine McCulloch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Senior HR Partner </a:t>
            </a:r>
          </a:p>
        </p:txBody>
      </p:sp>
      <p:cxnSp>
        <p:nvCxnSpPr>
          <p:cNvPr id="100" name="Elbow Connector 82">
            <a:extLst>
              <a:ext uri="{FF2B5EF4-FFF2-40B4-BE49-F238E27FC236}">
                <a16:creationId xmlns:a16="http://schemas.microsoft.com/office/drawing/2014/main" id="{58AB0CD6-AA51-40B5-9D8D-252B9BF65628}"/>
              </a:ext>
            </a:extLst>
          </p:cNvPr>
          <p:cNvCxnSpPr>
            <a:cxnSpLocks/>
            <a:stCxn id="99" idx="1"/>
            <a:endCxn id="98" idx="1"/>
          </p:cNvCxnSpPr>
          <p:nvPr/>
        </p:nvCxnSpPr>
        <p:spPr>
          <a:xfrm rot="10800000" flipV="1">
            <a:off x="6535239" y="4061785"/>
            <a:ext cx="12700" cy="530223"/>
          </a:xfrm>
          <a:prstGeom prst="bentConnector3">
            <a:avLst>
              <a:gd name="adj1" fmla="val 117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63">
            <a:extLst>
              <a:ext uri="{FF2B5EF4-FFF2-40B4-BE49-F238E27FC236}">
                <a16:creationId xmlns:a16="http://schemas.microsoft.com/office/drawing/2014/main" id="{D364CB59-38F9-499F-AAA4-B77B421DD80A}"/>
              </a:ext>
            </a:extLst>
          </p:cNvPr>
          <p:cNvCxnSpPr>
            <a:cxnSpLocks/>
            <a:stCxn id="6" idx="3"/>
            <a:endCxn id="99" idx="3"/>
          </p:cNvCxnSpPr>
          <p:nvPr/>
        </p:nvCxnSpPr>
        <p:spPr>
          <a:xfrm>
            <a:off x="8140232" y="2561131"/>
            <a:ext cx="3181" cy="1500655"/>
          </a:xfrm>
          <a:prstGeom prst="bentConnector3">
            <a:avLst>
              <a:gd name="adj1" fmla="val 5233008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8">
            <a:extLst>
              <a:ext uri="{FF2B5EF4-FFF2-40B4-BE49-F238E27FC236}">
                <a16:creationId xmlns:a16="http://schemas.microsoft.com/office/drawing/2014/main" id="{F1E772F0-1906-4959-85B8-6B8036175AA4}"/>
              </a:ext>
            </a:extLst>
          </p:cNvPr>
          <p:cNvCxnSpPr>
            <a:cxnSpLocks/>
            <a:stCxn id="74" idx="3"/>
            <a:endCxn id="86" idx="3"/>
          </p:cNvCxnSpPr>
          <p:nvPr/>
        </p:nvCxnSpPr>
        <p:spPr>
          <a:xfrm flipV="1">
            <a:off x="4401490" y="2925100"/>
            <a:ext cx="12700" cy="587655"/>
          </a:xfrm>
          <a:prstGeom prst="bentConnector3">
            <a:avLst>
              <a:gd name="adj1" fmla="val 1170874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77">
            <a:extLst>
              <a:ext uri="{FF2B5EF4-FFF2-40B4-BE49-F238E27FC236}">
                <a16:creationId xmlns:a16="http://schemas.microsoft.com/office/drawing/2014/main" id="{DDFF163F-8814-4831-873C-0DE2D0DC9D2C}"/>
              </a:ext>
            </a:extLst>
          </p:cNvPr>
          <p:cNvCxnSpPr>
            <a:cxnSpLocks/>
            <a:stCxn id="102" idx="1"/>
            <a:endCxn id="60" idx="1"/>
          </p:cNvCxnSpPr>
          <p:nvPr/>
        </p:nvCxnSpPr>
        <p:spPr>
          <a:xfrm rot="10800000" flipH="1" flipV="1">
            <a:off x="270000" y="5465018"/>
            <a:ext cx="6168" cy="477717"/>
          </a:xfrm>
          <a:prstGeom prst="bentConnector3">
            <a:avLst>
              <a:gd name="adj1" fmla="val -3706226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052334-9DDA-5848-E1E9-B49303D87507}"/>
              </a:ext>
            </a:extLst>
          </p:cNvPr>
          <p:cNvSpPr txBox="1"/>
          <p:nvPr/>
        </p:nvSpPr>
        <p:spPr>
          <a:xfrm>
            <a:off x="4709134" y="4816800"/>
            <a:ext cx="1429954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  <a:ea typeface="+mn-lt"/>
                <a:cs typeface="+mn-lt"/>
              </a:rPr>
              <a:t>Raquel Munoz</a:t>
            </a:r>
            <a:endParaRPr lang="en-US" b="1">
              <a:solidFill>
                <a:srgbClr val="192A39"/>
              </a:solidFill>
            </a:endParaRPr>
          </a:p>
          <a:p>
            <a:pPr algn="ctr"/>
            <a:r>
              <a:rPr lang="en-GB" sz="1050">
                <a:solidFill>
                  <a:srgbClr val="192A39"/>
                </a:solidFill>
                <a:ea typeface="+mn-lt"/>
                <a:cs typeface="+mn-lt"/>
              </a:rPr>
              <a:t>Senior HR Assistant</a:t>
            </a:r>
            <a:r>
              <a:rPr lang="en-GB" sz="1050">
                <a:solidFill>
                  <a:srgbClr val="192A39"/>
                </a:solidFill>
              </a:rPr>
              <a:t> </a:t>
            </a:r>
            <a:endParaRPr lang="en-GB" sz="1050">
              <a:solidFill>
                <a:srgbClr val="192A39"/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FEE29-41C7-BFFB-2415-3B31E80D5AAD}"/>
              </a:ext>
            </a:extLst>
          </p:cNvPr>
          <p:cNvSpPr txBox="1"/>
          <p:nvPr/>
        </p:nvSpPr>
        <p:spPr>
          <a:xfrm>
            <a:off x="2665547" y="2125705"/>
            <a:ext cx="1738336" cy="4231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Nic </a:t>
            </a:r>
            <a:r>
              <a:rPr lang="en-GB" sz="1050" b="1">
                <a:solidFill>
                  <a:srgbClr val="192A39"/>
                </a:solidFill>
                <a:latin typeface="Arial"/>
                <a:cs typeface="Arial"/>
              </a:rPr>
              <a:t>Doherty </a:t>
            </a:r>
            <a:endParaRPr lang="en-GB" sz="1050">
              <a:solidFill>
                <a:srgbClr val="192A39"/>
              </a:solidFill>
              <a:latin typeface="Arial"/>
              <a:cs typeface="Arial"/>
            </a:endParaRPr>
          </a:p>
          <a:p>
            <a:pPr algn="ctr"/>
            <a:r>
              <a:rPr lang="en-GB" sz="1050">
                <a:solidFill>
                  <a:srgbClr val="192A39"/>
                </a:solidFill>
              </a:rPr>
              <a:t>Head of HR (ISG &amp; USG)</a:t>
            </a:r>
            <a:endParaRPr lang="en-GB" sz="105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76" name="Elbow Connector 27">
            <a:extLst>
              <a:ext uri="{FF2B5EF4-FFF2-40B4-BE49-F238E27FC236}">
                <a16:creationId xmlns:a16="http://schemas.microsoft.com/office/drawing/2014/main" id="{6A5B85BC-A542-4BB1-B34D-89D01CE5FD88}"/>
              </a:ext>
            </a:extLst>
          </p:cNvPr>
          <p:cNvCxnSpPr>
            <a:cxnSpLocks/>
            <a:stCxn id="121" idx="2"/>
            <a:endCxn id="11" idx="0"/>
          </p:cNvCxnSpPr>
          <p:nvPr/>
        </p:nvCxnSpPr>
        <p:spPr>
          <a:xfrm rot="16200000" flipH="1">
            <a:off x="3068335" y="1659325"/>
            <a:ext cx="200840" cy="73192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A65E7C8-F260-4250-8367-E8A5157C8AF1}"/>
              </a:ext>
            </a:extLst>
          </p:cNvPr>
          <p:cNvCxnSpPr>
            <a:cxnSpLocks/>
            <a:stCxn id="11" idx="1"/>
            <a:endCxn id="86" idx="1"/>
          </p:cNvCxnSpPr>
          <p:nvPr/>
        </p:nvCxnSpPr>
        <p:spPr>
          <a:xfrm rot="10800000" flipV="1">
            <a:off x="2663153" y="2337302"/>
            <a:ext cx="2394" cy="587798"/>
          </a:xfrm>
          <a:prstGeom prst="bentConnector3">
            <a:avLst>
              <a:gd name="adj1" fmla="val 9648872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B656A2CF-58AC-4654-84C6-A3751A0466ED}"/>
              </a:ext>
            </a:extLst>
          </p:cNvPr>
          <p:cNvCxnSpPr>
            <a:cxnSpLocks/>
            <a:stCxn id="11" idx="1"/>
            <a:endCxn id="23" idx="1"/>
          </p:cNvCxnSpPr>
          <p:nvPr/>
        </p:nvCxnSpPr>
        <p:spPr>
          <a:xfrm rot="10800000" flipV="1">
            <a:off x="2659287" y="2337301"/>
            <a:ext cx="6261" cy="3031087"/>
          </a:xfrm>
          <a:prstGeom prst="bentConnector3">
            <a:avLst>
              <a:gd name="adj1" fmla="val 3751174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77">
            <a:extLst>
              <a:ext uri="{FF2B5EF4-FFF2-40B4-BE49-F238E27FC236}">
                <a16:creationId xmlns:a16="http://schemas.microsoft.com/office/drawing/2014/main" id="{C3D1D365-33D7-4C43-9E08-CEA0154FAFC8}"/>
              </a:ext>
            </a:extLst>
          </p:cNvPr>
          <p:cNvCxnSpPr>
            <a:cxnSpLocks/>
            <a:stCxn id="65" idx="1"/>
            <a:endCxn id="75" idx="1"/>
          </p:cNvCxnSpPr>
          <p:nvPr/>
        </p:nvCxnSpPr>
        <p:spPr>
          <a:xfrm rot="10800000" flipH="1" flipV="1">
            <a:off x="247789" y="3277202"/>
            <a:ext cx="1" cy="1127263"/>
          </a:xfrm>
          <a:prstGeom prst="bentConnector3">
            <a:avLst>
              <a:gd name="adj1" fmla="val -2286000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8">
            <a:extLst>
              <a:ext uri="{FF2B5EF4-FFF2-40B4-BE49-F238E27FC236}">
                <a16:creationId xmlns:a16="http://schemas.microsoft.com/office/drawing/2014/main" id="{1058804D-0014-4938-85B3-CFCA9143FA67}"/>
              </a:ext>
            </a:extLst>
          </p:cNvPr>
          <p:cNvCxnSpPr>
            <a:cxnSpLocks/>
            <a:stCxn id="7" idx="3"/>
            <a:endCxn id="86" idx="3"/>
          </p:cNvCxnSpPr>
          <p:nvPr/>
        </p:nvCxnSpPr>
        <p:spPr>
          <a:xfrm flipV="1">
            <a:off x="4387652" y="2925100"/>
            <a:ext cx="13838" cy="1190932"/>
          </a:xfrm>
          <a:prstGeom prst="bentConnector3">
            <a:avLst>
              <a:gd name="adj1" fmla="val 1110428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id="{EE460428-4777-4BBE-B4EB-CA4E5D3DE56F}"/>
              </a:ext>
            </a:extLst>
          </p:cNvPr>
          <p:cNvCxnSpPr>
            <a:cxnSpLocks/>
            <a:stCxn id="9" idx="0"/>
            <a:endCxn id="115" idx="2"/>
          </p:cNvCxnSpPr>
          <p:nvPr/>
        </p:nvCxnSpPr>
        <p:spPr>
          <a:xfrm rot="16200000" flipV="1">
            <a:off x="9500271" y="1080317"/>
            <a:ext cx="927723" cy="2627098"/>
          </a:xfrm>
          <a:prstGeom prst="bentConnector3">
            <a:avLst>
              <a:gd name="adj1" fmla="val 88194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3D6EF7B7-D65D-4999-BFC4-2B5E983CF05E}"/>
              </a:ext>
            </a:extLst>
          </p:cNvPr>
          <p:cNvCxnSpPr>
            <a:cxnSpLocks/>
            <a:stCxn id="6" idx="0"/>
            <a:endCxn id="115" idx="2"/>
          </p:cNvCxnSpPr>
          <p:nvPr/>
        </p:nvCxnSpPr>
        <p:spPr>
          <a:xfrm rot="5400000" flipH="1" flipV="1">
            <a:off x="7788040" y="1490840"/>
            <a:ext cx="423378" cy="1301707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613FF2C-0F4B-4C7F-96CF-038B4CC4DAEA}"/>
              </a:ext>
            </a:extLst>
          </p:cNvPr>
          <p:cNvSpPr txBox="1"/>
          <p:nvPr/>
        </p:nvSpPr>
        <p:spPr>
          <a:xfrm>
            <a:off x="252128" y="3629352"/>
            <a:ext cx="1744306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Lindsey Lyons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 HR Partner</a:t>
            </a:r>
          </a:p>
        </p:txBody>
      </p:sp>
      <p:cxnSp>
        <p:nvCxnSpPr>
          <p:cNvPr id="96" name="Elbow Connector 77">
            <a:extLst>
              <a:ext uri="{FF2B5EF4-FFF2-40B4-BE49-F238E27FC236}">
                <a16:creationId xmlns:a16="http://schemas.microsoft.com/office/drawing/2014/main" id="{BB2AE1DF-A02C-44F1-92F8-4A4699FC3265}"/>
              </a:ext>
            </a:extLst>
          </p:cNvPr>
          <p:cNvCxnSpPr>
            <a:cxnSpLocks/>
            <a:stCxn id="65" idx="1"/>
            <a:endCxn id="94" idx="1"/>
          </p:cNvCxnSpPr>
          <p:nvPr/>
        </p:nvCxnSpPr>
        <p:spPr>
          <a:xfrm rot="10800000" flipH="1" flipV="1">
            <a:off x="247790" y="3277203"/>
            <a:ext cx="4338" cy="559898"/>
          </a:xfrm>
          <a:prstGeom prst="bentConnector3">
            <a:avLst>
              <a:gd name="adj1" fmla="val -526971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9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2242" y="1361117"/>
            <a:ext cx="2165779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4C565C"/>
                </a:solidFill>
              </a:rPr>
              <a:t>Phil Spencer</a:t>
            </a:r>
          </a:p>
          <a:p>
            <a:pPr algn="ctr"/>
            <a:r>
              <a:rPr lang="en-GB" sz="1050">
                <a:solidFill>
                  <a:srgbClr val="4C565C"/>
                </a:solidFill>
              </a:rPr>
              <a:t>Director of HR Services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00" y="270000"/>
            <a:ext cx="31311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HR Services Team</a:t>
            </a:r>
          </a:p>
          <a:p>
            <a:r>
              <a:rPr lang="en-GB" sz="1600" dirty="0">
                <a:solidFill>
                  <a:schemeClr val="bg1"/>
                </a:solidFill>
              </a:rPr>
              <a:t>HR Shared Services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8075" y="3586311"/>
            <a:ext cx="1518286" cy="9002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Seona Flanagan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Katarina Morrison (Mat Leave)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Operations TL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  <a:cs typeface="Arial"/>
              </a:rPr>
              <a:t>Lifecycle</a:t>
            </a:r>
            <a:endParaRPr lang="en-GB" sz="1050" dirty="0">
              <a:solidFill>
                <a:srgbClr val="4C565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1527" y="3595111"/>
            <a:ext cx="1518286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Chryssie Tsolakidou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Operations TL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Lifecycle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31533" y="3623071"/>
            <a:ext cx="1514761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Yavor Tomov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Operations TL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  <a:cs typeface="Arial"/>
              </a:rPr>
              <a:t>Recruitment &amp; Onboarding</a:t>
            </a:r>
            <a:endParaRPr lang="en-GB" sz="1050" dirty="0">
              <a:solidFill>
                <a:srgbClr val="4C565C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78454" y="4621016"/>
            <a:ext cx="1879802" cy="154657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Monica Alsina,  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Joy</a:t>
            </a:r>
            <a:r>
              <a:rPr lang="en-GB" sz="1050" dirty="0">
                <a:solidFill>
                  <a:srgbClr val="4C565C"/>
                </a:solidFill>
                <a:latin typeface="Arial"/>
                <a:cs typeface="Calibri"/>
              </a:rPr>
              <a:t> </a:t>
            </a:r>
            <a:r>
              <a:rPr lang="en-GB" sz="1050" b="1" dirty="0">
                <a:solidFill>
                  <a:srgbClr val="4C565C"/>
                </a:solidFill>
              </a:rPr>
              <a:t>Mamplekou,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Graeme Fenwick,  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Lokman Fong, 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Shannon Murphy, 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Faisal Chaudhary,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Melanie Marshall, </a:t>
            </a:r>
            <a:endParaRPr lang="en-GB" sz="1050" b="1" dirty="0">
              <a:solidFill>
                <a:srgbClr val="4C565C"/>
              </a:solidFill>
              <a:highlight>
                <a:srgbClr val="FFFF00"/>
              </a:highlight>
            </a:endParaRPr>
          </a:p>
          <a:p>
            <a:pPr algn="ctr"/>
            <a:r>
              <a:rPr lang="en-GB" sz="1050" b="1">
                <a:solidFill>
                  <a:srgbClr val="4C565C"/>
                </a:solidFill>
              </a:rPr>
              <a:t>Lauren</a:t>
            </a:r>
            <a:r>
              <a:rPr lang="en-GB" sz="1050" b="1" dirty="0">
                <a:solidFill>
                  <a:srgbClr val="4C565C"/>
                </a:solidFill>
              </a:rPr>
              <a:t> Eadie</a:t>
            </a:r>
            <a:endParaRPr lang="en-GB" sz="1050" b="1">
              <a:solidFill>
                <a:srgbClr val="4C565C"/>
              </a:solidFill>
              <a:highlight>
                <a:srgbClr val="FFFF00"/>
              </a:highlight>
              <a:cs typeface="Arial"/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Senior HR Assistants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0918" y="4609290"/>
            <a:ext cx="1752101" cy="154657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Stacey McAleer,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Monia Gorzach,  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Alba Somoza Arango, 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Irene Garcia-Moya Gomez,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Kalina Charvala, 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Victor Villaverde, Patricia </a:t>
            </a:r>
            <a:r>
              <a:rPr lang="en-GB" sz="1050" b="1" dirty="0" err="1">
                <a:solidFill>
                  <a:srgbClr val="4C565C"/>
                </a:solidFill>
                <a:cs typeface="Arial"/>
              </a:rPr>
              <a:t>Feriau</a:t>
            </a:r>
            <a:endParaRPr lang="en-GB" sz="1050" b="1" dirty="0" err="1">
              <a:solidFill>
                <a:srgbClr val="4C565C"/>
              </a:solidFill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Senior HR Assistants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212139" y="4619059"/>
            <a:ext cx="1804630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Lesley Reid, 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 Gillian Reid,</a:t>
            </a:r>
            <a:r>
              <a:rPr lang="en-GB" sz="1050" b="1" dirty="0">
                <a:solidFill>
                  <a:srgbClr val="4C565C"/>
                </a:solidFill>
                <a:cs typeface="Arial"/>
              </a:rPr>
              <a:t>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Ellis Cowan,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Holly McWhirter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Senior HR Assistants</a:t>
            </a:r>
            <a:br>
              <a:rPr lang="en-US" sz="1050" dirty="0">
                <a:solidFill>
                  <a:srgbClr val="4C565C"/>
                </a:solidFill>
              </a:rPr>
            </a:br>
            <a:r>
              <a:rPr lang="en-GB" sz="1050" b="1" dirty="0">
                <a:solidFill>
                  <a:srgbClr val="4C565C"/>
                </a:solidFill>
                <a:latin typeface="Arial"/>
                <a:cs typeface="Arial"/>
              </a:rPr>
              <a:t>Nivedhitha Peram,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  <a:latin typeface="Arial"/>
                <a:cs typeface="Arial"/>
              </a:rPr>
              <a:t>Adam Harper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  <a:cs typeface="Arial"/>
              </a:rPr>
              <a:t>HR Assistants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639231" y="4610309"/>
            <a:ext cx="1398669" cy="10618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Gillian Gordon,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Jamie Duncan,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Kieran Ward, </a:t>
            </a:r>
            <a:endParaRPr lang="en-GB" sz="1050" b="1" dirty="0">
              <a:solidFill>
                <a:srgbClr val="4C565C"/>
              </a:solidFill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Iain King</a:t>
            </a:r>
            <a:endParaRPr lang="en-GB" sz="1050" b="1" dirty="0">
              <a:solidFill>
                <a:srgbClr val="4C565C"/>
              </a:solidFill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Systems Assistant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University of Edinburgh - Human Resources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60169" y="2747840"/>
            <a:ext cx="1640761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Tom Everett</a:t>
            </a:r>
            <a:endParaRPr lang="en-GB" sz="1050" dirty="0">
              <a:solidFill>
                <a:srgbClr val="4C565C"/>
              </a:solidFill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Helpline and HR Systems Partner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96656" y="4786018"/>
            <a:ext cx="1548950" cy="12234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Lauren Murray, 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Becky Guthrie,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David Luca,</a:t>
            </a:r>
            <a:br>
              <a:rPr lang="en-GB" sz="1050" b="1" dirty="0">
                <a:solidFill>
                  <a:srgbClr val="4C565C"/>
                </a:solidFill>
              </a:rPr>
            </a:br>
            <a:r>
              <a:rPr lang="en-GB" sz="1050" b="1" dirty="0">
                <a:solidFill>
                  <a:srgbClr val="4C565C"/>
                </a:solidFill>
                <a:cs typeface="Arial"/>
              </a:rPr>
              <a:t>Unnati Jain,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Scott Kidd,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Amie Phillips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Helpline Assistants</a:t>
            </a:r>
            <a:endParaRPr lang="en-GB" sz="1050" dirty="0">
              <a:solidFill>
                <a:srgbClr val="4C565C"/>
              </a:solidFill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66571" y="3605794"/>
            <a:ext cx="1514761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Geraldine Melaugh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Operations TL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Recruitment &amp; Onboarding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98915" y="2753608"/>
            <a:ext cx="1640761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Paula Banks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Senior HR Partner 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  <a:cs typeface="Arial"/>
              </a:rPr>
              <a:t>HR Operations</a:t>
            </a:r>
          </a:p>
        </p:txBody>
      </p:sp>
      <p:cxnSp>
        <p:nvCxnSpPr>
          <p:cNvPr id="113" name="Elbow Connector 112"/>
          <p:cNvCxnSpPr>
            <a:cxnSpLocks/>
            <a:stCxn id="80" idx="0"/>
            <a:endCxn id="22" idx="2"/>
          </p:cNvCxnSpPr>
          <p:nvPr/>
        </p:nvCxnSpPr>
        <p:spPr>
          <a:xfrm rot="16200000" flipV="1">
            <a:off x="1010728" y="4493048"/>
            <a:ext cx="122733" cy="10975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cxnSpLocks/>
            <a:stCxn id="78" idx="0"/>
            <a:endCxn id="25" idx="2"/>
          </p:cNvCxnSpPr>
          <p:nvPr/>
        </p:nvCxnSpPr>
        <p:spPr>
          <a:xfrm rot="16200000" flipV="1">
            <a:off x="4723995" y="4226655"/>
            <a:ext cx="259281" cy="52944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cxnSpLocks/>
            <a:stCxn id="108" idx="0"/>
            <a:endCxn id="24" idx="2"/>
          </p:cNvCxnSpPr>
          <p:nvPr/>
        </p:nvCxnSpPr>
        <p:spPr>
          <a:xfrm rot="16200000" flipV="1">
            <a:off x="2709129" y="4213734"/>
            <a:ext cx="446867" cy="363784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cxnSpLocks/>
            <a:stCxn id="3" idx="0"/>
            <a:endCxn id="51" idx="2"/>
          </p:cNvCxnSpPr>
          <p:nvPr/>
        </p:nvCxnSpPr>
        <p:spPr>
          <a:xfrm rot="16200000" flipV="1">
            <a:off x="6579458" y="4088953"/>
            <a:ext cx="265851" cy="77686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cxnSpLocks/>
            <a:stCxn id="60" idx="2"/>
            <a:endCxn id="54" idx="0"/>
          </p:cNvCxnSpPr>
          <p:nvPr/>
        </p:nvCxnSpPr>
        <p:spPr>
          <a:xfrm rot="5400000">
            <a:off x="5032609" y="1251083"/>
            <a:ext cx="189213" cy="2815837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06979" y="3604555"/>
            <a:ext cx="152038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Heather Rutherford</a:t>
            </a:r>
            <a:endParaRPr lang="en-US" sz="1050" dirty="0">
              <a:solidFill>
                <a:srgbClr val="4C565C"/>
              </a:solidFill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Assistant HR Partner 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Operations</a:t>
            </a:r>
          </a:p>
        </p:txBody>
      </p:sp>
      <p:cxnSp>
        <p:nvCxnSpPr>
          <p:cNvPr id="149" name="Elbow Connector 148"/>
          <p:cNvCxnSpPr>
            <a:cxnSpLocks/>
            <a:stCxn id="54" idx="2"/>
            <a:endCxn id="49" idx="0"/>
          </p:cNvCxnSpPr>
          <p:nvPr/>
        </p:nvCxnSpPr>
        <p:spPr>
          <a:xfrm rot="16200000" flipH="1">
            <a:off x="5706302" y="1343683"/>
            <a:ext cx="273866" cy="424787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19366" y="1981217"/>
            <a:ext cx="1631533" cy="58317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Frances Grebenc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  <a:latin typeface="Arial"/>
                <a:ea typeface="Calibri"/>
                <a:cs typeface="Arial"/>
              </a:rPr>
              <a:t>Head of HR Shared Services</a:t>
            </a:r>
            <a:endParaRPr lang="en-GB" sz="1050" dirty="0">
              <a:solidFill>
                <a:srgbClr val="4C565C"/>
              </a:solidFill>
            </a:endParaRPr>
          </a:p>
        </p:txBody>
      </p:sp>
      <p:cxnSp>
        <p:nvCxnSpPr>
          <p:cNvPr id="77" name="Elbow Connector 76"/>
          <p:cNvCxnSpPr>
            <a:stCxn id="7" idx="2"/>
            <a:endCxn id="60" idx="0"/>
          </p:cNvCxnSpPr>
          <p:nvPr/>
        </p:nvCxnSpPr>
        <p:spPr>
          <a:xfrm rot="16200000" flipH="1">
            <a:off x="6440526" y="1886609"/>
            <a:ext cx="189213" cy="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cxnSpLocks/>
            <a:stCxn id="54" idx="2"/>
            <a:endCxn id="25" idx="0"/>
          </p:cNvCxnSpPr>
          <p:nvPr/>
        </p:nvCxnSpPr>
        <p:spPr>
          <a:xfrm rot="16200000" flipH="1">
            <a:off x="4007914" y="3042071"/>
            <a:ext cx="292382" cy="86961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cxnSpLocks/>
            <a:stCxn id="54" idx="2"/>
            <a:endCxn id="51" idx="0"/>
          </p:cNvCxnSpPr>
          <p:nvPr/>
        </p:nvCxnSpPr>
        <p:spPr>
          <a:xfrm rot="16200000" flipH="1">
            <a:off x="4884072" y="2165913"/>
            <a:ext cx="275105" cy="2604656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cxnSpLocks/>
            <a:stCxn id="54" idx="2"/>
            <a:endCxn id="22" idx="0"/>
          </p:cNvCxnSpPr>
          <p:nvPr/>
        </p:nvCxnSpPr>
        <p:spPr>
          <a:xfrm rot="5400000">
            <a:off x="2240446" y="2107461"/>
            <a:ext cx="255622" cy="270207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26455D-8FE5-9A24-997E-40ED12095149}"/>
              </a:ext>
            </a:extLst>
          </p:cNvPr>
          <p:cNvSpPr txBox="1"/>
          <p:nvPr/>
        </p:nvSpPr>
        <p:spPr>
          <a:xfrm>
            <a:off x="6205288" y="4610309"/>
            <a:ext cx="1791049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Sara Zucca, 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Sylvia Tomova, </a:t>
            </a:r>
            <a:endParaRPr lang="en-US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Ismael Casas Alguacil, </a:t>
            </a:r>
            <a:endParaRPr lang="en-US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Pracheta Chowdhury,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Arslan Shaheen, 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Mariyam Anwar,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Ieva Guntoriute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  </a:t>
            </a:r>
            <a:r>
              <a:rPr lang="en-GB" sz="1050" dirty="0">
                <a:solidFill>
                  <a:srgbClr val="4C565C"/>
                </a:solidFill>
              </a:rPr>
              <a:t>Senior HR Assistants  </a:t>
            </a:r>
            <a:endParaRPr lang="en-GB" sz="1050" dirty="0">
              <a:solidFill>
                <a:srgbClr val="4C565C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99FEA5-9325-1466-AC88-D5A3433CE369}"/>
              </a:ext>
            </a:extLst>
          </p:cNvPr>
          <p:cNvSpPr txBox="1"/>
          <p:nvPr/>
        </p:nvSpPr>
        <p:spPr>
          <a:xfrm>
            <a:off x="8886106" y="3754199"/>
            <a:ext cx="1355983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Michael Cameron</a:t>
            </a:r>
            <a:endParaRPr lang="en-GB" sz="1050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Helpline TL</a:t>
            </a:r>
          </a:p>
        </p:txBody>
      </p:sp>
      <p:cxnSp>
        <p:nvCxnSpPr>
          <p:cNvPr id="69" name="Elbow Connector 98">
            <a:extLst>
              <a:ext uri="{FF2B5EF4-FFF2-40B4-BE49-F238E27FC236}">
                <a16:creationId xmlns:a16="http://schemas.microsoft.com/office/drawing/2014/main" id="{1D5279E8-B48E-42CF-A25E-F019EE08A710}"/>
              </a:ext>
            </a:extLst>
          </p:cNvPr>
          <p:cNvCxnSpPr>
            <a:cxnSpLocks/>
            <a:stCxn id="54" idx="2"/>
            <a:endCxn id="24" idx="0"/>
          </p:cNvCxnSpPr>
          <p:nvPr/>
        </p:nvCxnSpPr>
        <p:spPr>
          <a:xfrm rot="5400000">
            <a:off x="3102772" y="2978587"/>
            <a:ext cx="264422" cy="968626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E1BC7F-2968-4C02-8216-08D17290137E}"/>
              </a:ext>
            </a:extLst>
          </p:cNvPr>
          <p:cNvSpPr txBox="1"/>
          <p:nvPr/>
        </p:nvSpPr>
        <p:spPr>
          <a:xfrm>
            <a:off x="10631843" y="3583622"/>
            <a:ext cx="1533319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Michael Chadband</a:t>
            </a:r>
            <a:endParaRPr lang="en-GB" sz="1050" b="1" dirty="0">
              <a:solidFill>
                <a:srgbClr val="4C565C"/>
              </a:solidFill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Assistant HR Partner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Systems  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752F9397-385D-4B88-9B74-9DF4D058D6F9}"/>
              </a:ext>
            </a:extLst>
          </p:cNvPr>
          <p:cNvCxnSpPr>
            <a:cxnSpLocks/>
            <a:stCxn id="43" idx="2"/>
            <a:endCxn id="52" idx="1"/>
          </p:cNvCxnSpPr>
          <p:nvPr/>
        </p:nvCxnSpPr>
        <p:spPr>
          <a:xfrm rot="16200000" flipH="1">
            <a:off x="10232575" y="3472895"/>
            <a:ext cx="547242" cy="251293"/>
          </a:xfrm>
          <a:prstGeom prst="bentConnector2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22153A7B-F7B4-499D-A76C-56B70D60EDDD}"/>
              </a:ext>
            </a:extLst>
          </p:cNvPr>
          <p:cNvCxnSpPr>
            <a:cxnSpLocks/>
            <a:stCxn id="43" idx="2"/>
            <a:endCxn id="2" idx="0"/>
          </p:cNvCxnSpPr>
          <p:nvPr/>
        </p:nvCxnSpPr>
        <p:spPr>
          <a:xfrm rot="5400000">
            <a:off x="9757685" y="3131334"/>
            <a:ext cx="429278" cy="816452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onnector: Elbow 215">
            <a:extLst>
              <a:ext uri="{FF2B5EF4-FFF2-40B4-BE49-F238E27FC236}">
                <a16:creationId xmlns:a16="http://schemas.microsoft.com/office/drawing/2014/main" id="{56DD7236-B415-4FAB-9319-AE3E12FD8395}"/>
              </a:ext>
            </a:extLst>
          </p:cNvPr>
          <p:cNvCxnSpPr>
            <a:cxnSpLocks/>
            <a:stCxn id="2" idx="2"/>
            <a:endCxn id="50" idx="0"/>
          </p:cNvCxnSpPr>
          <p:nvPr/>
        </p:nvCxnSpPr>
        <p:spPr>
          <a:xfrm rot="5400000">
            <a:off x="9167149" y="4389069"/>
            <a:ext cx="600932" cy="192967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Elbow Connector 22">
            <a:extLst>
              <a:ext uri="{FF2B5EF4-FFF2-40B4-BE49-F238E27FC236}">
                <a16:creationId xmlns:a16="http://schemas.microsoft.com/office/drawing/2014/main" id="{A0171AE8-D356-4942-85F7-2653CE2A61C0}"/>
              </a:ext>
            </a:extLst>
          </p:cNvPr>
          <p:cNvCxnSpPr>
            <a:cxnSpLocks/>
            <a:stCxn id="60" idx="2"/>
            <a:endCxn id="43" idx="0"/>
          </p:cNvCxnSpPr>
          <p:nvPr/>
        </p:nvCxnSpPr>
        <p:spPr>
          <a:xfrm rot="16200000" flipH="1">
            <a:off x="8366119" y="733408"/>
            <a:ext cx="183445" cy="3845417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2" name="Slide Number Placeholder 271">
            <a:extLst>
              <a:ext uri="{FF2B5EF4-FFF2-40B4-BE49-F238E27FC236}">
                <a16:creationId xmlns:a16="http://schemas.microsoft.com/office/drawing/2014/main" id="{C4A9B936-0FCC-444A-8B26-0A428D56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4</a:t>
            </a:fld>
            <a:endParaRPr lang="en-GB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137ED9B-AE58-4360-82BC-9052BEA3F077}"/>
              </a:ext>
            </a:extLst>
          </p:cNvPr>
          <p:cNvCxnSpPr>
            <a:cxnSpLocks/>
            <a:stCxn id="43" idx="2"/>
            <a:endCxn id="46" idx="1"/>
          </p:cNvCxnSpPr>
          <p:nvPr/>
        </p:nvCxnSpPr>
        <p:spPr>
          <a:xfrm rot="16200000" flipH="1">
            <a:off x="9601739" y="4103731"/>
            <a:ext cx="1816303" cy="258681"/>
          </a:xfrm>
          <a:prstGeom prst="bentConnector2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22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5411" y="1545225"/>
            <a:ext cx="2165779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Phil Spencer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of HR Services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00" y="270000"/>
            <a:ext cx="4083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HR Services Team</a:t>
            </a:r>
          </a:p>
          <a:p>
            <a:r>
              <a:rPr lang="en-GB" sz="1600" dirty="0">
                <a:solidFill>
                  <a:schemeClr val="bg1"/>
                </a:solidFill>
              </a:rPr>
              <a:t>HR Process Improvement</a:t>
            </a:r>
          </a:p>
          <a:p>
            <a:r>
              <a:rPr lang="en-GB" sz="1600" dirty="0">
                <a:solidFill>
                  <a:schemeClr val="bg1"/>
                </a:solidFill>
              </a:rPr>
              <a:t>HR Governance, Compliance &amp; Risk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8241" y="3661314"/>
            <a:ext cx="1490128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Egle Baliuleviciute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Business Support Partner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21565" y="4889163"/>
            <a:ext cx="1761588" cy="10618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Alison Rollo Rose,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James Hardacre, Aridane Galvan,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Lucy Hardie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Business Support Administrator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31672" y="2565423"/>
            <a:ext cx="1457915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Morag Easton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Head of HR Process Improvement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63863" y="4891989"/>
            <a:ext cx="2318731" cy="10618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Deirdre Barclay, 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Christine </a:t>
            </a:r>
            <a:r>
              <a:rPr lang="en-GB" sz="1050" b="1">
                <a:solidFill>
                  <a:srgbClr val="192A39"/>
                </a:solidFill>
              </a:rPr>
              <a:t>Kelly,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Jacquie Robertson,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Lynne Bisset,</a:t>
            </a:r>
            <a:endParaRPr lang="en-GB" sz="1050" b="1" dirty="0">
              <a:solidFill>
                <a:srgbClr val="192A39"/>
              </a:solidFill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Joyce Clark, Mia </a:t>
            </a:r>
            <a:r>
              <a:rPr lang="en-GB" sz="1050" b="1" dirty="0" err="1">
                <a:solidFill>
                  <a:srgbClr val="192A39"/>
                </a:solidFill>
                <a:cs typeface="Arial"/>
              </a:rPr>
              <a:t>Zitzlaff</a:t>
            </a:r>
            <a:endParaRPr lang="en-GB" sz="1050" b="1" dirty="0">
              <a:solidFill>
                <a:srgbClr val="192A39"/>
              </a:solidFill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Note Taker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14" name="Elbow Connector 13"/>
          <p:cNvCxnSpPr>
            <a:cxnSpLocks/>
            <a:stCxn id="6" idx="2"/>
            <a:endCxn id="47" idx="0"/>
          </p:cNvCxnSpPr>
          <p:nvPr/>
        </p:nvCxnSpPr>
        <p:spPr>
          <a:xfrm rot="5400000">
            <a:off x="8651470" y="3510154"/>
            <a:ext cx="653594" cy="2110076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University of Edinburgh - Human Resources</a:t>
            </a:r>
          </a:p>
        </p:txBody>
      </p:sp>
      <p:cxnSp>
        <p:nvCxnSpPr>
          <p:cNvPr id="5" name="Elbow Connector 4"/>
          <p:cNvCxnSpPr>
            <a:cxnSpLocks/>
            <a:stCxn id="74" idx="2"/>
            <a:endCxn id="55" idx="0"/>
          </p:cNvCxnSpPr>
          <p:nvPr/>
        </p:nvCxnSpPr>
        <p:spPr>
          <a:xfrm rot="5400000">
            <a:off x="7538569" y="2613505"/>
            <a:ext cx="826400" cy="18844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90211" y="3690462"/>
            <a:ext cx="1457913" cy="9002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Sarah Kane,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Hannah McLennan,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Ria Murdoch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Process Improvement Partner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64505" y="3968905"/>
            <a:ext cx="1490128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Conor Byworth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Analyst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Business Intelligence &amp; Reporting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54633" y="2565424"/>
            <a:ext cx="2278672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George Shannon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Governance, Compliance &amp; Risk</a:t>
            </a:r>
          </a:p>
        </p:txBody>
      </p:sp>
      <p:cxnSp>
        <p:nvCxnSpPr>
          <p:cNvPr id="195" name="Elbow Connector 194"/>
          <p:cNvCxnSpPr>
            <a:cxnSpLocks/>
            <a:stCxn id="7" idx="2"/>
            <a:endCxn id="74" idx="0"/>
          </p:cNvCxnSpPr>
          <p:nvPr/>
        </p:nvCxnSpPr>
        <p:spPr>
          <a:xfrm rot="16200000" flipH="1">
            <a:off x="6946479" y="617934"/>
            <a:ext cx="589312" cy="330566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/>
          <p:cNvCxnSpPr>
            <a:stCxn id="6" idx="0"/>
            <a:endCxn id="74" idx="2"/>
          </p:cNvCxnSpPr>
          <p:nvPr/>
        </p:nvCxnSpPr>
        <p:spPr>
          <a:xfrm rot="16200000" flipV="1">
            <a:off x="9204233" y="2832242"/>
            <a:ext cx="518809" cy="1139336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cxnSpLocks/>
            <a:stCxn id="45" idx="2"/>
            <a:endCxn id="67" idx="0"/>
          </p:cNvCxnSpPr>
          <p:nvPr/>
        </p:nvCxnSpPr>
        <p:spPr>
          <a:xfrm rot="5400000">
            <a:off x="1815920" y="3045752"/>
            <a:ext cx="547958" cy="741462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Elbow Connector 216"/>
          <p:cNvCxnSpPr>
            <a:stCxn id="7" idx="2"/>
            <a:endCxn id="45" idx="0"/>
          </p:cNvCxnSpPr>
          <p:nvPr/>
        </p:nvCxnSpPr>
        <p:spPr>
          <a:xfrm rot="5400000">
            <a:off x="3729811" y="706932"/>
            <a:ext cx="589311" cy="312767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3B92976-4348-48F5-BC57-C4999727CB45}"/>
              </a:ext>
            </a:extLst>
          </p:cNvPr>
          <p:cNvSpPr txBox="1"/>
          <p:nvPr/>
        </p:nvSpPr>
        <p:spPr>
          <a:xfrm>
            <a:off x="2653182" y="3698977"/>
            <a:ext cx="1457913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Mandy Polling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Learning and Development Partner</a:t>
            </a:r>
          </a:p>
        </p:txBody>
      </p:sp>
      <p:cxnSp>
        <p:nvCxnSpPr>
          <p:cNvPr id="58" name="Elbow Connector 139">
            <a:extLst>
              <a:ext uri="{FF2B5EF4-FFF2-40B4-BE49-F238E27FC236}">
                <a16:creationId xmlns:a16="http://schemas.microsoft.com/office/drawing/2014/main" id="{68AD4935-7915-43F7-9987-C31919B87B06}"/>
              </a:ext>
            </a:extLst>
          </p:cNvPr>
          <p:cNvCxnSpPr>
            <a:cxnSpLocks/>
            <a:stCxn id="45" idx="2"/>
            <a:endCxn id="53" idx="0"/>
          </p:cNvCxnSpPr>
          <p:nvPr/>
        </p:nvCxnSpPr>
        <p:spPr>
          <a:xfrm rot="16200000" flipH="1">
            <a:off x="2643148" y="2959985"/>
            <a:ext cx="556473" cy="921509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13">
            <a:extLst>
              <a:ext uri="{FF2B5EF4-FFF2-40B4-BE49-F238E27FC236}">
                <a16:creationId xmlns:a16="http://schemas.microsoft.com/office/drawing/2014/main" id="{804DA761-CE6F-4C68-B18D-3AC8C41AF4B4}"/>
              </a:ext>
            </a:extLst>
          </p:cNvPr>
          <p:cNvCxnSpPr>
            <a:cxnSpLocks/>
            <a:stCxn id="6" idx="2"/>
            <a:endCxn id="41" idx="0"/>
          </p:cNvCxnSpPr>
          <p:nvPr/>
        </p:nvCxnSpPr>
        <p:spPr>
          <a:xfrm rot="16200000" flipH="1">
            <a:off x="10042448" y="4229252"/>
            <a:ext cx="650768" cy="669054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lide Number Placeholder 103">
            <a:extLst>
              <a:ext uri="{FF2B5EF4-FFF2-40B4-BE49-F238E27FC236}">
                <a16:creationId xmlns:a16="http://schemas.microsoft.com/office/drawing/2014/main" id="{7F29E434-AC44-4FB7-807B-AF64A520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5</a:t>
            </a:fld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624093-1380-438C-9C63-819E749A3050}"/>
              </a:ext>
            </a:extLst>
          </p:cNvPr>
          <p:cNvSpPr txBox="1"/>
          <p:nvPr/>
        </p:nvSpPr>
        <p:spPr>
          <a:xfrm>
            <a:off x="4388388" y="3981097"/>
            <a:ext cx="1764146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Clare Struthers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Executive Officer</a:t>
            </a:r>
          </a:p>
        </p:txBody>
      </p:sp>
      <p:cxnSp>
        <p:nvCxnSpPr>
          <p:cNvPr id="24" name="Elbow Connector 4">
            <a:extLst>
              <a:ext uri="{FF2B5EF4-FFF2-40B4-BE49-F238E27FC236}">
                <a16:creationId xmlns:a16="http://schemas.microsoft.com/office/drawing/2014/main" id="{928AAD2C-AD67-4F78-8017-A5D6C176B74F}"/>
              </a:ext>
            </a:extLst>
          </p:cNvPr>
          <p:cNvCxnSpPr>
            <a:cxnSpLocks/>
            <a:stCxn id="74" idx="2"/>
            <a:endCxn id="22" idx="0"/>
          </p:cNvCxnSpPr>
          <p:nvPr/>
        </p:nvCxnSpPr>
        <p:spPr>
          <a:xfrm rot="5400000">
            <a:off x="6662919" y="1750047"/>
            <a:ext cx="838592" cy="362350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650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11">
      <a:dk1>
        <a:srgbClr val="4C565C"/>
      </a:dk1>
      <a:lt1>
        <a:sysClr val="window" lastClr="FFFFFF"/>
      </a:lt1>
      <a:dk2>
        <a:srgbClr val="810262"/>
      </a:dk2>
      <a:lt2>
        <a:srgbClr val="E5E5E5"/>
      </a:lt2>
      <a:accent1>
        <a:srgbClr val="4C565C"/>
      </a:accent1>
      <a:accent2>
        <a:srgbClr val="810262"/>
      </a:accent2>
      <a:accent3>
        <a:srgbClr val="662D91"/>
      </a:accent3>
      <a:accent4>
        <a:srgbClr val="BEC3C6"/>
      </a:accent4>
      <a:accent5>
        <a:srgbClr val="B32276"/>
      </a:accent5>
      <a:accent6>
        <a:srgbClr val="325572"/>
      </a:accent6>
      <a:hlink>
        <a:srgbClr val="325572"/>
      </a:hlink>
      <a:folHlink>
        <a:srgbClr val="81026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230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0EFE4BEA-746F-4065-A768-3B51ADC95257}" vid="{B34CFD1F-CDAA-45EB-BA48-FD84D9896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929E8D8F9C248A67BA6C62E2A0AB5" ma:contentTypeVersion="17" ma:contentTypeDescription="Create a new document." ma:contentTypeScope="" ma:versionID="2b9bd24ba87aa06dc0214b47ae4a3316">
  <xsd:schema xmlns:xsd="http://www.w3.org/2001/XMLSchema" xmlns:xs="http://www.w3.org/2001/XMLSchema" xmlns:p="http://schemas.microsoft.com/office/2006/metadata/properties" xmlns:ns2="c56ceb20-bdb2-4a98-8f73-13d2bdad91d8" xmlns:ns3="5a3676ca-3bec-484f-9e08-b005f199fbc4" targetNamespace="http://schemas.microsoft.com/office/2006/metadata/properties" ma:root="true" ma:fieldsID="7de5f9ea7b782c4f508716ea11e3b494" ns2:_="" ns3:_="">
    <xsd:import namespace="c56ceb20-bdb2-4a98-8f73-13d2bdad91d8"/>
    <xsd:import namespace="5a3676ca-3bec-484f-9e08-b005f199fb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ceb20-bdb2-4a98-8f73-13d2bdad91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676ca-3bec-484f-9e08-b005f199fbc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82e7eb8-0965-43de-a44e-d7e22af02000}" ma:internalName="TaxCatchAll" ma:showField="CatchAllData" ma:web="5a3676ca-3bec-484f-9e08-b005f199fb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3676ca-3bec-484f-9e08-b005f199fbc4" xsi:nil="true"/>
    <lcf76f155ced4ddcb4097134ff3c332f xmlns="c56ceb20-bdb2-4a98-8f73-13d2bdad91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309388-51BE-4BF2-B0E0-098586EA3F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069329-615D-42C1-BFC5-BC05DA698639}">
  <ds:schemaRefs>
    <ds:schemaRef ds:uri="5a3676ca-3bec-484f-9e08-b005f199fbc4"/>
    <ds:schemaRef ds:uri="c56ceb20-bdb2-4a98-8f73-13d2bdad91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C47394-DDF4-4829-A938-0C829086E9D4}">
  <ds:schemaRefs>
    <ds:schemaRef ds:uri="http://www.w3.org/XML/1998/namespace"/>
    <ds:schemaRef ds:uri="5a3676ca-3bec-484f-9e08-b005f199fbc4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c56ceb20-bdb2-4a98-8f73-13d2bdad91d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812</Words>
  <Application>Microsoft Office PowerPoint</Application>
  <PresentationFormat>Widescreen</PresentationFormat>
  <Paragraphs>275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Lucida Grande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Jo</dc:creator>
  <cp:lastModifiedBy>Lucy Hardie</cp:lastModifiedBy>
  <cp:revision>129</cp:revision>
  <cp:lastPrinted>2022-03-01T09:09:18Z</cp:lastPrinted>
  <dcterms:created xsi:type="dcterms:W3CDTF">2019-01-17T11:29:00Z</dcterms:created>
  <dcterms:modified xsi:type="dcterms:W3CDTF">2025-04-23T09:00:33Z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0x0101009CF929E8D8F9C248A67BA6C62E2A0AB5</vt:lpwstr>
  </property>
  <property fmtid="{D5CDD505-2E9C-101B-9397-08002B2CF9AE}" pid="3" name="MediaServiceImageTags">
    <vt:lpwstr/>
  </property>
</Properties>
</file>