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06" r:id="rId3"/>
    <p:sldId id="286" r:id="rId4"/>
    <p:sldId id="285" r:id="rId5"/>
    <p:sldId id="298" r:id="rId6"/>
    <p:sldId id="299" r:id="rId7"/>
    <p:sldId id="300" r:id="rId8"/>
    <p:sldId id="305" r:id="rId9"/>
    <p:sldId id="284" r:id="rId10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78052" autoAdjust="0"/>
  </p:normalViewPr>
  <p:slideViewPr>
    <p:cSldViewPr>
      <p:cViewPr varScale="1">
        <p:scale>
          <a:sx n="52" d="100"/>
          <a:sy n="52" d="100"/>
        </p:scale>
        <p:origin x="173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100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>
              <a:defRPr sz="1200"/>
            </a:lvl1pPr>
          </a:lstStyle>
          <a:p>
            <a:fld id="{E0C0303F-35E2-4CDA-A337-3C1C71795EFA}" type="datetimeFigureOut">
              <a:rPr lang="en-GB" smtClean="0"/>
              <a:pPr/>
              <a:t>27/10/2020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>
              <a:defRPr sz="1200"/>
            </a:lvl1pPr>
          </a:lstStyle>
          <a:p>
            <a:fld id="{6436C6F3-CD66-4EA9-836C-65455433B7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150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>
              <a:defRPr sz="1200"/>
            </a:lvl1pPr>
          </a:lstStyle>
          <a:p>
            <a:fld id="{3E06DBBD-DED9-4571-A571-901409B24B7C}" type="datetimeFigureOut">
              <a:rPr lang="en-GB" smtClean="0"/>
              <a:pPr/>
              <a:t>27/10/2020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7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3" tIns="45651" rIns="91303" bIns="4565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303" tIns="45651" rIns="91303" bIns="4565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>
              <a:defRPr sz="1200"/>
            </a:lvl1pPr>
          </a:lstStyle>
          <a:p>
            <a:fld id="{D00AC60E-9A3C-4E3B-8172-7CE32920E43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837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C60E-9A3C-4E3B-8172-7CE32920E43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137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C60E-9A3C-4E3B-8172-7CE32920E43D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058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C60E-9A3C-4E3B-8172-7CE32920E43D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364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C60E-9A3C-4E3B-8172-7CE32920E43D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377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C60E-9A3C-4E3B-8172-7CE32920E43D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1019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C60E-9A3C-4E3B-8172-7CE32920E43D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920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C60E-9A3C-4E3B-8172-7CE32920E43D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7490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C60E-9A3C-4E3B-8172-7CE32920E43D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980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24D0B-F867-4280-B95B-963C9A52756D}" type="datetime1">
              <a:rPr lang="en-GB" smtClean="0"/>
              <a:pPr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749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11D4-1D23-44CC-B6D8-F03AC6A59BAE}" type="datetime1">
              <a:rPr lang="en-GB" smtClean="0"/>
              <a:pPr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496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95C67-080F-4126-8AD1-E0AA1B946831}" type="datetime1">
              <a:rPr lang="en-GB" smtClean="0"/>
              <a:pPr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775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32589-C917-4AFC-A5D3-6EAF552265E3}" type="datetime1">
              <a:rPr lang="en-GB" smtClean="0"/>
              <a:pPr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156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9546-434D-4736-975F-CD422FF9A8AC}" type="datetime1">
              <a:rPr lang="en-GB" smtClean="0"/>
              <a:pPr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112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BC31F-D898-4AA5-8F18-671FAACA0ACD}" type="datetime1">
              <a:rPr lang="en-GB" smtClean="0"/>
              <a:pPr/>
              <a:t>27/10/2020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754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33910-84AF-4A93-9DA7-6FFD84AE23DA}" type="datetime1">
              <a:rPr lang="en-GB" smtClean="0"/>
              <a:pPr/>
              <a:t>27/10/2020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43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94A9E-5744-4536-99DD-A1A3EE215289}" type="datetime1">
              <a:rPr lang="en-GB" smtClean="0"/>
              <a:pPr/>
              <a:t>27/10/2020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041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F704D-DA87-4ACF-ADED-6BB1C491DBBC}" type="datetime1">
              <a:rPr lang="en-GB" smtClean="0"/>
              <a:pPr/>
              <a:t>27/10/2020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251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28AF-92B3-4DFA-841A-9740890CAAFA}" type="datetime1">
              <a:rPr lang="en-GB" smtClean="0"/>
              <a:pPr/>
              <a:t>27/10/2020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991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E6B00-DF9F-499C-BDF0-8A595623CE56}" type="datetime1">
              <a:rPr lang="en-GB" smtClean="0"/>
              <a:pPr/>
              <a:t>27/10/2020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60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F1D41-E286-4485-9E87-1254BAB34005}" type="datetime1">
              <a:rPr lang="en-GB" smtClean="0"/>
              <a:pPr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© Coach Mentoring Ltd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87F63-3C03-41F6-A456-F76DE6E5B0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072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mailto:LearningandDevelopment@ed.ac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31988"/>
            <a:ext cx="7772400" cy="1470025"/>
          </a:xfrm>
        </p:spPr>
        <p:txBody>
          <a:bodyPr>
            <a:noAutofit/>
          </a:bodyPr>
          <a:lstStyle/>
          <a:p>
            <a:r>
              <a:rPr lang="en-GB" dirty="0"/>
              <a:t>Building your Mentoring Agreement: Tips for Mentors and Mentees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Lis Merrick, </a:t>
            </a:r>
          </a:p>
          <a:p>
            <a:r>
              <a:rPr lang="en-GB" dirty="0"/>
              <a:t>Coach Mentoring Ltd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1</a:t>
            </a:fld>
            <a:endParaRPr lang="en-GB"/>
          </a:p>
        </p:txBody>
      </p:sp>
      <p:pic>
        <p:nvPicPr>
          <p:cNvPr id="11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0" y="232236"/>
            <a:ext cx="4502110" cy="724501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74433"/>
            <a:ext cx="2362200" cy="8401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9168"/>
            <a:ext cx="3563888" cy="1698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955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Coach Mentoring Ltd 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2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88640"/>
            <a:ext cx="8892977" cy="6167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76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235" y="1037812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dirty="0"/>
              <a:t>      </a:t>
            </a:r>
            <a:r>
              <a:rPr lang="en-GB" dirty="0"/>
              <a:t>Why have an agreement?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370" y="2149209"/>
            <a:ext cx="8229600" cy="4215470"/>
          </a:xfrm>
        </p:spPr>
        <p:txBody>
          <a:bodyPr>
            <a:normAutofit lnSpcReduction="10000"/>
          </a:bodyPr>
          <a:lstStyle/>
          <a:p>
            <a:r>
              <a:rPr lang="en-GB" dirty="0">
                <a:latin typeface="Calibri" panose="020F0502020204030204" pitchFamily="34" charset="0"/>
              </a:rPr>
              <a:t>Outlines the terms of a mentoring relationship</a:t>
            </a:r>
          </a:p>
          <a:p>
            <a:r>
              <a:rPr lang="en-GB" dirty="0">
                <a:latin typeface="Calibri" panose="020F0502020204030204" pitchFamily="34" charset="0"/>
              </a:rPr>
              <a:t>Provides shared understanding and expectations</a:t>
            </a:r>
          </a:p>
          <a:p>
            <a:r>
              <a:rPr lang="en-GB" dirty="0">
                <a:latin typeface="Calibri" panose="020F0502020204030204" pitchFamily="34" charset="0"/>
              </a:rPr>
              <a:t>Should also cover what you BOTH expect to learn from each other</a:t>
            </a:r>
          </a:p>
          <a:p>
            <a:r>
              <a:rPr lang="en-GB" dirty="0">
                <a:latin typeface="Calibri" panose="020F0502020204030204" pitchFamily="34" charset="0"/>
              </a:rPr>
              <a:t>Ground rules including frequency of meetings etc.</a:t>
            </a:r>
          </a:p>
          <a:p>
            <a:r>
              <a:rPr lang="en-GB" dirty="0">
                <a:latin typeface="Calibri" panose="020F0502020204030204" pitchFamily="34" charset="0"/>
              </a:rPr>
              <a:t>It may evolve during the relationship</a:t>
            </a:r>
          </a:p>
          <a:p>
            <a:endParaRPr lang="en-GB" sz="2800" dirty="0">
              <a:latin typeface="Calibri" panose="020F0502020204030204" pitchFamily="34" charset="0"/>
            </a:endParaRPr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0" y="232236"/>
            <a:ext cx="4502110" cy="724501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74433"/>
            <a:ext cx="2362200" cy="84010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496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5162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What should be included?</a:t>
            </a:r>
          </a:p>
        </p:txBody>
      </p:sp>
      <p:sp>
        <p:nvSpPr>
          <p:cNvPr id="8" name="Rectangle 1028"/>
          <p:cNvSpPr>
            <a:spLocks noGrp="1"/>
          </p:cNvSpPr>
          <p:nvPr>
            <p:ph sz="half" idx="1"/>
          </p:nvPr>
        </p:nvSpPr>
        <p:spPr>
          <a:xfrm>
            <a:off x="501370" y="2192560"/>
            <a:ext cx="4038600" cy="4525963"/>
          </a:xfrm>
        </p:spPr>
        <p:txBody>
          <a:bodyPr>
            <a:normAutofit/>
          </a:bodyPr>
          <a:lstStyle/>
          <a:p>
            <a:pPr marL="0" indent="0"/>
            <a:r>
              <a:rPr lang="en-GB" dirty="0">
                <a:ea typeface="Arial" charset="0"/>
              </a:rPr>
              <a:t> </a:t>
            </a:r>
            <a:r>
              <a:rPr lang="en-GB" sz="3200" dirty="0">
                <a:ea typeface="Arial" charset="0"/>
              </a:rPr>
              <a:t>Expectations</a:t>
            </a:r>
          </a:p>
          <a:p>
            <a:pPr marL="0" indent="0"/>
            <a:r>
              <a:rPr lang="en-GB" sz="3200" dirty="0">
                <a:ea typeface="Arial" charset="0"/>
              </a:rPr>
              <a:t> Responsibilities</a:t>
            </a:r>
          </a:p>
          <a:p>
            <a:pPr marL="0" indent="0"/>
            <a:r>
              <a:rPr lang="en-GB" sz="3200" dirty="0">
                <a:ea typeface="Arial" charset="0"/>
              </a:rPr>
              <a:t> Confidentiality</a:t>
            </a:r>
          </a:p>
          <a:p>
            <a:pPr marL="0" indent="0"/>
            <a:r>
              <a:rPr lang="en-GB" sz="3200" dirty="0" smtClean="0">
                <a:ea typeface="Arial" charset="0"/>
              </a:rPr>
              <a:t> Meeting </a:t>
            </a:r>
            <a:r>
              <a:rPr lang="en-GB" sz="3200" dirty="0">
                <a:ea typeface="Arial" charset="0"/>
              </a:rPr>
              <a:t>logistics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4459" y="2186548"/>
            <a:ext cx="4038600" cy="4525963"/>
          </a:xfrm>
        </p:spPr>
        <p:txBody>
          <a:bodyPr>
            <a:normAutofit/>
          </a:bodyPr>
          <a:lstStyle/>
          <a:p>
            <a:pPr marL="0" indent="0"/>
            <a:r>
              <a:rPr lang="en-GB" sz="3200" dirty="0">
                <a:ea typeface="Arial" charset="0"/>
              </a:rPr>
              <a:t> Commitment to   openness/honesty, giving/receiving feedback</a:t>
            </a:r>
          </a:p>
          <a:p>
            <a:pPr marL="0" indent="0"/>
            <a:r>
              <a:rPr lang="en-US" sz="3200" dirty="0">
                <a:ea typeface="Arial" charset="0"/>
              </a:rPr>
              <a:t> When and how </a:t>
            </a:r>
            <a:r>
              <a:rPr lang="en-GB" sz="3200" dirty="0">
                <a:ea typeface="Arial" charset="0"/>
              </a:rPr>
              <a:t>to review and measure progress?</a:t>
            </a:r>
            <a:endParaRPr lang="en-GB" sz="3200" dirty="0"/>
          </a:p>
          <a:p>
            <a:pPr marL="0" indent="0"/>
            <a:endParaRPr lang="en-GB" sz="3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4</a:t>
            </a:fld>
            <a:endParaRPr lang="en-GB"/>
          </a:p>
        </p:txBody>
      </p:sp>
      <p:pic>
        <p:nvPicPr>
          <p:cNvPr id="10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0" y="232236"/>
            <a:ext cx="4502110" cy="724501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74433"/>
            <a:ext cx="2362200" cy="840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194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0010" y="956737"/>
            <a:ext cx="8229600" cy="1143000"/>
          </a:xfrm>
        </p:spPr>
        <p:txBody>
          <a:bodyPr>
            <a:noAutofit/>
          </a:bodyPr>
          <a:lstStyle/>
          <a:p>
            <a:r>
              <a:rPr lang="en-GB" dirty="0"/>
              <a:t>Confidentiality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01370" y="2359265"/>
            <a:ext cx="8229600" cy="4033580"/>
          </a:xfrm>
        </p:spPr>
        <p:txBody>
          <a:bodyPr/>
          <a:lstStyle/>
          <a:p>
            <a:r>
              <a:rPr lang="en-GB" dirty="0"/>
              <a:t>Don’t make assumptions – check with your mentor/ mentee</a:t>
            </a:r>
          </a:p>
          <a:p>
            <a:r>
              <a:rPr lang="en-GB" dirty="0"/>
              <a:t>Your relationship may be known, but what you say within it is confidential</a:t>
            </a:r>
          </a:p>
          <a:p>
            <a:r>
              <a:rPr lang="en-GB" dirty="0"/>
              <a:t>Signposting</a:t>
            </a:r>
          </a:p>
          <a:p>
            <a:r>
              <a:rPr lang="en-GB" dirty="0"/>
              <a:t>Permission to discuss with others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10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0" y="232236"/>
            <a:ext cx="4502110" cy="724501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74433"/>
            <a:ext cx="2362200" cy="840105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582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143000"/>
          </a:xfrm>
        </p:spPr>
        <p:txBody>
          <a:bodyPr/>
          <a:lstStyle/>
          <a:p>
            <a:r>
              <a:rPr lang="en-GB" dirty="0"/>
              <a:t>Boundaries</a:t>
            </a:r>
          </a:p>
        </p:txBody>
      </p:sp>
      <p:pic>
        <p:nvPicPr>
          <p:cNvPr id="10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0" y="232236"/>
            <a:ext cx="4502110" cy="724501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74433"/>
            <a:ext cx="2362200" cy="840105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en-GB" dirty="0"/>
              <a:t>Decide what is included and what is not</a:t>
            </a:r>
          </a:p>
          <a:p>
            <a:r>
              <a:rPr lang="en-GB" dirty="0"/>
              <a:t>Review boundaries as the relationship develops</a:t>
            </a:r>
          </a:p>
        </p:txBody>
      </p:sp>
    </p:spTree>
    <p:extLst>
      <p:ext uri="{BB962C8B-B14F-4D97-AF65-F5344CB8AC3E}">
        <p14:creationId xmlns:p14="http://schemas.microsoft.com/office/powerpoint/2010/main" val="2899625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100245"/>
            <a:ext cx="8229600" cy="1143000"/>
          </a:xfrm>
        </p:spPr>
        <p:txBody>
          <a:bodyPr>
            <a:noAutofit/>
          </a:bodyPr>
          <a:lstStyle/>
          <a:p>
            <a:r>
              <a:rPr lang="en-GB" dirty="0"/>
              <a:t>Reviewing the agreement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90126" y="2505549"/>
            <a:ext cx="8229600" cy="4032448"/>
          </a:xfrm>
        </p:spPr>
        <p:txBody>
          <a:bodyPr>
            <a:normAutofit/>
          </a:bodyPr>
          <a:lstStyle/>
          <a:p>
            <a:r>
              <a:rPr lang="en-GB" dirty="0"/>
              <a:t>If the relationship appears to be losing momentum</a:t>
            </a:r>
          </a:p>
          <a:p>
            <a:r>
              <a:rPr lang="en-GB" dirty="0" err="1"/>
              <a:t>Mis</a:t>
            </a:r>
            <a:r>
              <a:rPr lang="en-GB" dirty="0"/>
              <a:t>-match of expectations</a:t>
            </a:r>
          </a:p>
          <a:p>
            <a:r>
              <a:rPr lang="en-GB" dirty="0"/>
              <a:t>As the relationship evolves…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0" y="232236"/>
            <a:ext cx="4502110" cy="724501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74433"/>
            <a:ext cx="2362200" cy="840105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488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70899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Your reflection</a:t>
            </a:r>
          </a:p>
        </p:txBody>
      </p:sp>
      <p:pic>
        <p:nvPicPr>
          <p:cNvPr id="10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0" y="232236"/>
            <a:ext cx="4502110" cy="724501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74433"/>
            <a:ext cx="2362200" cy="840105"/>
          </a:xfrm>
          <a:prstGeom prst="rect">
            <a:avLst/>
          </a:prstGeom>
        </p:spPr>
      </p:pic>
      <p:sp>
        <p:nvSpPr>
          <p:cNvPr id="8" name="AutoShape 4"/>
          <p:cNvSpPr>
            <a:spLocks noGrp="1" noChangeArrowheads="1"/>
          </p:cNvSpPr>
          <p:nvPr>
            <p:ph idx="1"/>
          </p:nvPr>
        </p:nvSpPr>
        <p:spPr bwMode="auto">
          <a:xfrm>
            <a:off x="899591" y="2204865"/>
            <a:ext cx="7764983" cy="3744416"/>
          </a:xfrm>
          <a:prstGeom prst="cloudCallout">
            <a:avLst>
              <a:gd name="adj1" fmla="val -54150"/>
              <a:gd name="adj2" fmla="val 5580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 algn="ctr">
              <a:buNone/>
              <a:defRPr/>
            </a:pPr>
            <a:endParaRPr lang="en-GB" dirty="0"/>
          </a:p>
          <a:p>
            <a:pPr marL="0" indent="0" algn="ctr">
              <a:buNone/>
              <a:defRPr/>
            </a:pPr>
            <a:r>
              <a:rPr lang="en-GB" dirty="0"/>
              <a:t>If you have a mentoring agreement, does it need reviewing?</a:t>
            </a:r>
          </a:p>
          <a:p>
            <a:pPr marL="0" indent="0" algn="ctr">
              <a:buNone/>
              <a:defRPr/>
            </a:pPr>
            <a:endParaRPr lang="en-GB" dirty="0">
              <a:solidFill>
                <a:srgbClr val="000000"/>
              </a:solidFill>
            </a:endParaRPr>
          </a:p>
          <a:p>
            <a:pPr marL="0" indent="0" algn="ctr">
              <a:buNone/>
              <a:defRPr/>
            </a:pPr>
            <a:r>
              <a:rPr lang="en-GB" dirty="0">
                <a:solidFill>
                  <a:srgbClr val="000000"/>
                </a:solidFill>
              </a:rPr>
              <a:t>If you don’t have a mentoring agreement, do you now need to consider creating one?</a:t>
            </a:r>
          </a:p>
          <a:p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844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idx="1"/>
          </p:nvPr>
        </p:nvSpPr>
        <p:spPr>
          <a:xfrm>
            <a:off x="611560" y="2204864"/>
            <a:ext cx="8201025" cy="4064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200" dirty="0">
              <a:latin typeface="Century Gothic" panose="020B0502020202020204" pitchFamily="34" charset="0"/>
            </a:endParaRPr>
          </a:p>
          <a:p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695" y="2852936"/>
            <a:ext cx="8384480" cy="2982009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8340" y="1952836"/>
            <a:ext cx="8229600" cy="1800200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Get in touch with any questions:</a:t>
            </a:r>
            <a:br>
              <a:rPr lang="en-GB" sz="3600" dirty="0">
                <a:latin typeface="Calibri" panose="020F0502020204030204" pitchFamily="34" charset="0"/>
              </a:rPr>
            </a:br>
            <a:r>
              <a:rPr lang="en-GB" sz="3600" dirty="0" smtClean="0">
                <a:latin typeface="Calibri" panose="020F0502020204030204" pitchFamily="34" charset="0"/>
                <a:hlinkClick r:id="rId4"/>
              </a:rPr>
              <a:t>LearningandDevelopment@ed.ac.uk</a:t>
            </a:r>
            <a:r>
              <a:rPr lang="en-GB" sz="3600" dirty="0" smtClean="0">
                <a:latin typeface="Calibri" panose="020F0502020204030204" pitchFamily="34" charset="0"/>
              </a:rPr>
              <a:t>  </a:t>
            </a:r>
            <a:r>
              <a:rPr lang="en-GB" sz="3600" dirty="0">
                <a:latin typeface="Century Gothic" panose="020B0502020202020204" pitchFamily="34" charset="0"/>
              </a:rPr>
              <a:t/>
            </a:r>
            <a:br>
              <a:rPr lang="en-GB" sz="3600" dirty="0">
                <a:latin typeface="Century Gothic" panose="020B0502020202020204" pitchFamily="34" charset="0"/>
              </a:rPr>
            </a:br>
            <a:endParaRPr lang="en-GB" sz="3600" dirty="0">
              <a:latin typeface="Century Gothic" panose="020B0502020202020204" pitchFamily="34" charset="0"/>
            </a:endParaRPr>
          </a:p>
        </p:txBody>
      </p:sp>
      <p:pic>
        <p:nvPicPr>
          <p:cNvPr id="9" name="Content Placeholder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0" y="232236"/>
            <a:ext cx="4502110" cy="724501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642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6A6B0338-A63D-4742-9850-ACDB8CF470F2}" vid="{E3D1A159-17C3-4C17-BF23-CD3F66BE65F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1794</TotalTime>
  <Words>259</Words>
  <Application>Microsoft Office PowerPoint</Application>
  <PresentationFormat>On-screen Show (4:3)</PresentationFormat>
  <Paragraphs>60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Century Gothic</vt:lpstr>
      <vt:lpstr>Office Theme</vt:lpstr>
      <vt:lpstr>Building your Mentoring Agreement: Tips for Mentors and Mentees</vt:lpstr>
      <vt:lpstr>PowerPoint Presentation</vt:lpstr>
      <vt:lpstr>      Why have an agreement?</vt:lpstr>
      <vt:lpstr>What should be included?</vt:lpstr>
      <vt:lpstr>Confidentiality</vt:lpstr>
      <vt:lpstr>Boundaries</vt:lpstr>
      <vt:lpstr>Reviewing the agreement</vt:lpstr>
      <vt:lpstr>Your reflection</vt:lpstr>
      <vt:lpstr>Get in touch with any questions: LearningandDevelopment@ed.ac.uk   </vt:lpstr>
    </vt:vector>
  </TitlesOfParts>
  <Company>University of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Jacki Mason</dc:creator>
  <cp:lastModifiedBy>FAIRWEATHER Joanna</cp:lastModifiedBy>
  <cp:revision>27</cp:revision>
  <cp:lastPrinted>2016-06-22T10:21:51Z</cp:lastPrinted>
  <dcterms:created xsi:type="dcterms:W3CDTF">2016-06-01T15:20:52Z</dcterms:created>
  <dcterms:modified xsi:type="dcterms:W3CDTF">2020-10-27T11:33:08Z</dcterms:modified>
</cp:coreProperties>
</file>